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57" r:id="rId3"/>
    <p:sldId id="258" r:id="rId4"/>
    <p:sldId id="259" r:id="rId5"/>
    <p:sldId id="260" r:id="rId6"/>
    <p:sldId id="261" r:id="rId7"/>
    <p:sldId id="262" r:id="rId8"/>
    <p:sldId id="263" r:id="rId9"/>
    <p:sldId id="264" r:id="rId10"/>
    <p:sldId id="265" r:id="rId11"/>
    <p:sldId id="266" r:id="rId12"/>
    <p:sldId id="277" r:id="rId13"/>
    <p:sldId id="278" r:id="rId14"/>
    <p:sldId id="279" r:id="rId15"/>
    <p:sldId id="280" r:id="rId16"/>
    <p:sldId id="281" r:id="rId17"/>
    <p:sldId id="282" r:id="rId18"/>
    <p:sldId id="283" r:id="rId19"/>
    <p:sldId id="284" r:id="rId20"/>
    <p:sldId id="285" r:id="rId21"/>
    <p:sldId id="286" r:id="rId22"/>
    <p:sldId id="267" r:id="rId23"/>
    <p:sldId id="268" r:id="rId24"/>
    <p:sldId id="269" r:id="rId25"/>
    <p:sldId id="287" r:id="rId26"/>
    <p:sldId id="270" r:id="rId27"/>
    <p:sldId id="271" r:id="rId28"/>
    <p:sldId id="272" r:id="rId29"/>
    <p:sldId id="273"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99" autoAdjust="0"/>
  </p:normalViewPr>
  <p:slideViewPr>
    <p:cSldViewPr>
      <p:cViewPr varScale="1">
        <p:scale>
          <a:sx n="65" d="100"/>
          <a:sy n="65" d="100"/>
        </p:scale>
        <p:origin x="-153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10C3E7-7711-4450-A5FD-5E55DB28BA6F}" type="datetimeFigureOut">
              <a:rPr lang="ru-RU" smtClean="0"/>
              <a:t>09.02.2015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00C924-95B0-47F5-AB0F-AA531BD396DE}" type="slidenum">
              <a:rPr lang="ru-RU" smtClean="0"/>
              <a:t>‹#›</a:t>
            </a:fld>
            <a:endParaRPr lang="ru-RU"/>
          </a:p>
        </p:txBody>
      </p:sp>
    </p:spTree>
    <p:extLst>
      <p:ext uri="{BB962C8B-B14F-4D97-AF65-F5344CB8AC3E}">
        <p14:creationId xmlns:p14="http://schemas.microsoft.com/office/powerpoint/2010/main" val="349661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F00C924-95B0-47F5-AB0F-AA531BD396DE}" type="slidenum">
              <a:rPr lang="ru-RU" smtClean="0"/>
              <a:t>54</a:t>
            </a:fld>
            <a:endParaRPr lang="ru-RU"/>
          </a:p>
        </p:txBody>
      </p:sp>
    </p:spTree>
    <p:extLst>
      <p:ext uri="{BB962C8B-B14F-4D97-AF65-F5344CB8AC3E}">
        <p14:creationId xmlns:p14="http://schemas.microsoft.com/office/powerpoint/2010/main" val="165974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09.02.2015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09.02.2015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09.02.2015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09.02.2015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09.02.2015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09.02.2015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09.02.2015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09.02.2015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09.02.2015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09.02.2015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09.02.2015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09.02.2015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hyperlink" Target="https://edu.tatar.ru/" TargetMode="Externa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pPr>
            <a:r>
              <a:rPr lang="ru-RU" b="1" kern="1800" dirty="0">
                <a:latin typeface="Times New Roman"/>
                <a:ea typeface="Times New Roman"/>
                <a:cs typeface="Times New Roman"/>
              </a:rPr>
              <a:t>Публичный доклад</a:t>
            </a:r>
            <a:r>
              <a:rPr lang="ru-RU" sz="2800" dirty="0">
                <a:ea typeface="Calibri"/>
                <a:cs typeface="Times New Roman"/>
              </a:rPr>
              <a:t/>
            </a:r>
            <a:br>
              <a:rPr lang="ru-RU" sz="2800" dirty="0">
                <a:ea typeface="Calibri"/>
                <a:cs typeface="Times New Roman"/>
              </a:rPr>
            </a:br>
            <a:r>
              <a:rPr lang="ru-RU" b="1" dirty="0">
                <a:latin typeface="Times New Roman"/>
                <a:ea typeface="Times New Roman"/>
                <a:cs typeface="Times New Roman"/>
              </a:rPr>
              <a:t>муниципального бюджетного </a:t>
            </a:r>
            <a:r>
              <a:rPr lang="ru-RU" sz="2800" dirty="0">
                <a:ea typeface="Calibri"/>
                <a:cs typeface="Times New Roman"/>
              </a:rPr>
              <a:t/>
            </a:r>
            <a:br>
              <a:rPr lang="ru-RU" sz="2800" dirty="0">
                <a:ea typeface="Calibri"/>
                <a:cs typeface="Times New Roman"/>
              </a:rPr>
            </a:br>
            <a:r>
              <a:rPr lang="ru-RU" b="1" dirty="0">
                <a:latin typeface="Times New Roman"/>
                <a:ea typeface="Times New Roman"/>
                <a:cs typeface="Times New Roman"/>
              </a:rPr>
              <a:t>общеобразовательного учреждения</a:t>
            </a:r>
            <a:r>
              <a:rPr lang="ru-RU" sz="2800" dirty="0">
                <a:ea typeface="Calibri"/>
                <a:cs typeface="Times New Roman"/>
              </a:rPr>
              <a:t/>
            </a:r>
            <a:br>
              <a:rPr lang="ru-RU" sz="2800" dirty="0">
                <a:ea typeface="Calibri"/>
                <a:cs typeface="Times New Roman"/>
              </a:rPr>
            </a:br>
            <a:r>
              <a:rPr lang="ru-RU" b="1" dirty="0">
                <a:latin typeface="Times New Roman"/>
                <a:ea typeface="Times New Roman"/>
                <a:cs typeface="Times New Roman"/>
              </a:rPr>
              <a:t>«Основная общеобразовательная школа села </a:t>
            </a:r>
            <a:r>
              <a:rPr lang="ru-RU" b="1" dirty="0" err="1">
                <a:latin typeface="Times New Roman"/>
                <a:ea typeface="Times New Roman"/>
                <a:cs typeface="Times New Roman"/>
              </a:rPr>
              <a:t>Асеево</a:t>
            </a:r>
            <a:r>
              <a:rPr lang="ru-RU" b="1" dirty="0">
                <a:latin typeface="Times New Roman"/>
                <a:ea typeface="Times New Roman"/>
                <a:cs typeface="Times New Roman"/>
              </a:rPr>
              <a:t>»</a:t>
            </a:r>
            <a:r>
              <a:rPr lang="ru-RU" sz="2800" dirty="0">
                <a:ea typeface="Calibri"/>
                <a:cs typeface="Times New Roman"/>
              </a:rPr>
              <a:t/>
            </a:r>
            <a:br>
              <a:rPr lang="ru-RU" sz="2800" dirty="0">
                <a:ea typeface="Calibri"/>
                <a:cs typeface="Times New Roman"/>
              </a:rPr>
            </a:br>
            <a:r>
              <a:rPr lang="ru-RU" b="1" dirty="0" err="1">
                <a:latin typeface="Times New Roman"/>
                <a:ea typeface="Times New Roman"/>
                <a:cs typeface="Times New Roman"/>
              </a:rPr>
              <a:t>Азнакаевского</a:t>
            </a:r>
            <a:r>
              <a:rPr lang="ru-RU" b="1" dirty="0">
                <a:latin typeface="Times New Roman"/>
                <a:ea typeface="Times New Roman"/>
                <a:cs typeface="Times New Roman"/>
              </a:rPr>
              <a:t> муниципального района  </a:t>
            </a:r>
            <a:br>
              <a:rPr lang="ru-RU" b="1" dirty="0">
                <a:latin typeface="Times New Roman"/>
                <a:ea typeface="Times New Roman"/>
                <a:cs typeface="Times New Roman"/>
              </a:rPr>
            </a:br>
            <a:r>
              <a:rPr lang="ru-RU" b="1" dirty="0">
                <a:latin typeface="Times New Roman"/>
                <a:ea typeface="Times New Roman"/>
                <a:cs typeface="Times New Roman"/>
              </a:rPr>
              <a:t>Республики </a:t>
            </a:r>
            <a:r>
              <a:rPr lang="ru-RU" b="1" dirty="0" smtClean="0">
                <a:latin typeface="Times New Roman"/>
                <a:ea typeface="Times New Roman"/>
                <a:cs typeface="Times New Roman"/>
              </a:rPr>
              <a:t>Татарстан за </a:t>
            </a:r>
            <a:r>
              <a:rPr lang="ru-RU" b="1" dirty="0">
                <a:latin typeface="Times New Roman"/>
                <a:ea typeface="Times New Roman"/>
                <a:cs typeface="Times New Roman"/>
              </a:rPr>
              <a:t>2014 год</a:t>
            </a:r>
            <a:r>
              <a:rPr lang="ru-RU" sz="2800" dirty="0">
                <a:ea typeface="Calibri"/>
                <a:cs typeface="Times New Roman"/>
              </a:rPr>
              <a:t/>
            </a:r>
            <a:br>
              <a:rPr lang="ru-RU" sz="2800" dirty="0">
                <a:ea typeface="Calibri"/>
                <a:cs typeface="Times New Roman"/>
              </a:rPr>
            </a:br>
            <a:endParaRPr lang="ru-RU" dirty="0"/>
          </a:p>
        </p:txBody>
      </p:sp>
    </p:spTree>
    <p:extLst>
      <p:ext uri="{BB962C8B-B14F-4D97-AF65-F5344CB8AC3E}">
        <p14:creationId xmlns:p14="http://schemas.microsoft.com/office/powerpoint/2010/main" val="2442364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2400" b="1" dirty="0">
                <a:latin typeface="Times New Roman"/>
                <a:ea typeface="Times New Roman"/>
                <a:cs typeface="Times New Roman"/>
              </a:rPr>
              <a:t>Отчет о результатах </a:t>
            </a:r>
            <a:r>
              <a:rPr lang="ru-RU" sz="2400" b="1" dirty="0" err="1">
                <a:latin typeface="Times New Roman"/>
                <a:ea typeface="Times New Roman"/>
                <a:cs typeface="Times New Roman"/>
              </a:rPr>
              <a:t>самообследования</a:t>
            </a:r>
            <a:r>
              <a:rPr lang="ru-RU" sz="2400" b="1" dirty="0">
                <a:latin typeface="Times New Roman"/>
                <a:ea typeface="Times New Roman"/>
                <a:cs typeface="Times New Roman"/>
              </a:rPr>
              <a:t> за 2014 год</a:t>
            </a:r>
            <a:r>
              <a:rPr lang="ru-RU" sz="2400" dirty="0">
                <a:ea typeface="Calibri"/>
                <a:cs typeface="Times New Roman"/>
              </a:rPr>
              <a:t/>
            </a:r>
            <a:br>
              <a:rPr lang="ru-RU" sz="2400" dirty="0">
                <a:ea typeface="Calibri"/>
                <a:cs typeface="Times New Roman"/>
              </a:rPr>
            </a:br>
            <a:r>
              <a:rPr lang="ru-RU" sz="2400" b="1" dirty="0">
                <a:latin typeface="Times New Roman"/>
                <a:ea typeface="Times New Roman"/>
                <a:cs typeface="Times New Roman"/>
              </a:rPr>
              <a:t>Введение</a:t>
            </a:r>
            <a:r>
              <a:rPr lang="ru-RU" sz="2400" dirty="0">
                <a:ea typeface="Calibri"/>
                <a:cs typeface="Times New Roman"/>
              </a:rPr>
              <a:t/>
            </a:r>
            <a:br>
              <a:rPr lang="ru-RU" sz="2400" dirty="0">
                <a:ea typeface="Calibri"/>
                <a:cs typeface="Times New Roman"/>
              </a:rPr>
            </a:br>
            <a:r>
              <a:rPr lang="ru-RU" sz="2000" dirty="0">
                <a:latin typeface="Times New Roman"/>
                <a:ea typeface="Times New Roman"/>
                <a:cs typeface="Times New Roman"/>
              </a:rPr>
              <a:t>       Представленный  доклад является публичным отчетом о проделанной работе за 2014 год. Он подготовлен  рабочей группой в составе: директора  школы </a:t>
            </a:r>
            <a:r>
              <a:rPr lang="ru-RU" sz="2000" dirty="0" err="1">
                <a:latin typeface="Times New Roman"/>
                <a:ea typeface="Times New Roman"/>
                <a:cs typeface="Times New Roman"/>
              </a:rPr>
              <a:t>Марданшина</a:t>
            </a:r>
            <a:r>
              <a:rPr lang="ru-RU" sz="2000" dirty="0">
                <a:latin typeface="Times New Roman"/>
                <a:ea typeface="Times New Roman"/>
                <a:cs typeface="Times New Roman"/>
              </a:rPr>
              <a:t> Айдара </a:t>
            </a:r>
            <a:r>
              <a:rPr lang="ru-RU" sz="2000" dirty="0" err="1">
                <a:latin typeface="Times New Roman"/>
                <a:ea typeface="Times New Roman"/>
                <a:cs typeface="Times New Roman"/>
              </a:rPr>
              <a:t>Илзировича</a:t>
            </a:r>
            <a:r>
              <a:rPr lang="ru-RU" sz="2000" dirty="0">
                <a:latin typeface="Times New Roman"/>
                <a:ea typeface="Times New Roman"/>
                <a:cs typeface="Times New Roman"/>
              </a:rPr>
              <a:t>, заместителей директора  по УВР – Хайруллина Айдара </a:t>
            </a:r>
            <a:r>
              <a:rPr lang="ru-RU" sz="2000" dirty="0" err="1">
                <a:latin typeface="Times New Roman"/>
                <a:ea typeface="Times New Roman"/>
                <a:cs typeface="Times New Roman"/>
              </a:rPr>
              <a:t>Хабибулловича</a:t>
            </a:r>
            <a:r>
              <a:rPr lang="ru-RU" sz="2000" dirty="0">
                <a:latin typeface="Times New Roman"/>
                <a:ea typeface="Times New Roman"/>
                <a:cs typeface="Times New Roman"/>
              </a:rPr>
              <a:t>,  </a:t>
            </a:r>
            <a:r>
              <a:rPr lang="ru-RU" sz="2000" dirty="0" err="1">
                <a:latin typeface="Times New Roman"/>
                <a:ea typeface="Times New Roman"/>
                <a:cs typeface="Times New Roman"/>
              </a:rPr>
              <a:t>Самигуллиной</a:t>
            </a:r>
            <a:r>
              <a:rPr lang="ru-RU" sz="2000" dirty="0">
                <a:latin typeface="Times New Roman"/>
                <a:ea typeface="Times New Roman"/>
                <a:cs typeface="Times New Roman"/>
              </a:rPr>
              <a:t> </a:t>
            </a:r>
            <a:r>
              <a:rPr lang="ru-RU" sz="2000" dirty="0" err="1">
                <a:latin typeface="Times New Roman"/>
                <a:ea typeface="Times New Roman"/>
                <a:cs typeface="Times New Roman"/>
              </a:rPr>
              <a:t>Гульсем</a:t>
            </a:r>
            <a:r>
              <a:rPr lang="ru-RU" sz="2000" dirty="0">
                <a:latin typeface="Times New Roman"/>
                <a:ea typeface="Times New Roman"/>
                <a:cs typeface="Times New Roman"/>
              </a:rPr>
              <a:t> </a:t>
            </a:r>
            <a:r>
              <a:rPr lang="ru-RU" sz="2000" dirty="0" err="1">
                <a:latin typeface="Times New Roman"/>
                <a:ea typeface="Times New Roman"/>
                <a:cs typeface="Times New Roman"/>
              </a:rPr>
              <a:t>Маликовны</a:t>
            </a:r>
            <a:r>
              <a:rPr lang="ru-RU" sz="2000" dirty="0">
                <a:latin typeface="Times New Roman"/>
                <a:ea typeface="Times New Roman"/>
                <a:cs typeface="Times New Roman"/>
              </a:rPr>
              <a:t>. В работе принимали участие руководители  школьных методических объединений  учителей. Задача настоящего  доклада -  предоставить родительской общественности, учителям и всем присутствующим информацию о результатах деятельности муниципального бюджетного общеобразовательного учреждения «Основная общеобразовательная школа села </a:t>
            </a:r>
            <a:r>
              <a:rPr lang="ru-RU" sz="2000" dirty="0" err="1">
                <a:latin typeface="Times New Roman"/>
                <a:ea typeface="Times New Roman"/>
                <a:cs typeface="Times New Roman"/>
              </a:rPr>
              <a:t>Асеево</a:t>
            </a:r>
            <a:r>
              <a:rPr lang="ru-RU" sz="2000" dirty="0">
                <a:latin typeface="Times New Roman"/>
                <a:ea typeface="Times New Roman"/>
                <a:cs typeface="Times New Roman"/>
              </a:rPr>
              <a:t>», ее потенциале, условиях функционирования, проблемах развития, постановки целей и задач на 2014-2015 учебный год. В докладе представлены статистические данные, аналитические материалы, мониторинговые исследования школы.</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1131990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r>
              <a:rPr lang="ru-RU" sz="2400" dirty="0">
                <a:latin typeface="Times New Roman"/>
                <a:ea typeface="Times New Roman"/>
                <a:cs typeface="Times New Roman"/>
              </a:rPr>
              <a:t> Деятельность  школы  регламентируется ее Уставом и локальными актами.  Основная задача школы – предоставление качественного образования, развитие интеллектуальных, творческих способностей учащихся, сохранение и укрепление духовно-нравственного, физического, психологического здоровья всех участников образовательного процесса. Образовательная программа школы обеспечивает реализацию государственных стандартов по всем предметам учебного плана, преемственность при переходе обучающихся из детского сада в начальную школу, из начальной – в основную школу.</a:t>
            </a:r>
            <a:endParaRPr lang="ru-RU" sz="2400" dirty="0"/>
          </a:p>
        </p:txBody>
      </p:sp>
    </p:spTree>
    <p:extLst>
      <p:ext uri="{BB962C8B-B14F-4D97-AF65-F5344CB8AC3E}">
        <p14:creationId xmlns:p14="http://schemas.microsoft.com/office/powerpoint/2010/main" val="2458168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000" dirty="0">
                <a:latin typeface="Times New Roman"/>
                <a:ea typeface="Times New Roman"/>
                <a:cs typeface="Times New Roman"/>
              </a:rPr>
              <a:t> Создана воспитательная система, объединяющая урочную, внеурочную и внешкольную деятельность. Повысилась безопасность жизнедеятельности учащихся во время пребывания их в школе. Ведется большая просветительская работа с привлечением специалистов по пропаганде здорового образа жизни, профилактике дорожного травматизма, противопожарной безопасности, правилам поведения на воде. Расширилось и постоянно укрепляется социальное партнерство школы с учреждениями образования, культуры и спорта, с центрами психологической и социальной помощи, а также сотрудничество по обеспечению условий безопасности. Развитие материально-технической базы значительно повлияло на качество образовательной подготовки учащихся. Наша школа богата традициями гражданского, патриотического, трудового, этического, эстетического, духовно-нравственного воспитания, которые сохраняются, укрепляются и развиваются.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Важная роль в решении задач воспитания и социализации подрастающего поколения отводится тесному взаимодействию семьи и школы. </a:t>
            </a:r>
            <a:endParaRPr lang="ru-RU" sz="2000" dirty="0"/>
          </a:p>
        </p:txBody>
      </p:sp>
    </p:spTree>
    <p:extLst>
      <p:ext uri="{BB962C8B-B14F-4D97-AF65-F5344CB8AC3E}">
        <p14:creationId xmlns:p14="http://schemas.microsoft.com/office/powerpoint/2010/main" val="4097799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lstStyle/>
          <a:p>
            <a:pPr>
              <a:lnSpc>
                <a:spcPct val="115000"/>
              </a:lnSpc>
              <a:spcAft>
                <a:spcPts val="1000"/>
              </a:spcAft>
            </a:pPr>
            <a:r>
              <a:rPr lang="ru-RU" b="1" dirty="0">
                <a:latin typeface="Times New Roman"/>
                <a:ea typeface="Times New Roman"/>
                <a:cs typeface="Times New Roman"/>
              </a:rPr>
              <a:t>Общая характеристика образовательного учреждения</a:t>
            </a:r>
            <a:r>
              <a:rPr lang="ru-RU" sz="4000" dirty="0">
                <a:ea typeface="Calibri"/>
                <a:cs typeface="Times New Roman"/>
              </a:rPr>
              <a:t/>
            </a:r>
            <a:br>
              <a:rPr lang="ru-RU" sz="4000" dirty="0">
                <a:ea typeface="Calibri"/>
                <a:cs typeface="Times New Roman"/>
              </a:rPr>
            </a:br>
            <a:endParaRPr lang="ru-RU" dirty="0"/>
          </a:p>
        </p:txBody>
      </p:sp>
    </p:spTree>
    <p:extLst>
      <p:ext uri="{BB962C8B-B14F-4D97-AF65-F5344CB8AC3E}">
        <p14:creationId xmlns:p14="http://schemas.microsoft.com/office/powerpoint/2010/main" val="1380882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2400" dirty="0">
                <a:latin typeface="Times New Roman"/>
                <a:ea typeface="Times New Roman"/>
                <a:cs typeface="Times New Roman"/>
              </a:rPr>
              <a:t>муниципальное бюджетное общеобразовательное учреждение «Основная общеобразовательная школа села </a:t>
            </a:r>
            <a:r>
              <a:rPr lang="ru-RU" sz="2400" dirty="0" err="1">
                <a:latin typeface="Times New Roman"/>
                <a:ea typeface="Times New Roman"/>
                <a:cs typeface="Times New Roman"/>
              </a:rPr>
              <a:t>Асеево</a:t>
            </a:r>
            <a:r>
              <a:rPr lang="ru-RU" sz="2400" dirty="0">
                <a:latin typeface="Times New Roman"/>
                <a:ea typeface="Times New Roman"/>
                <a:cs typeface="Times New Roman"/>
              </a:rPr>
              <a:t>» </a:t>
            </a:r>
            <a:r>
              <a:rPr lang="ru-RU" sz="2400" dirty="0" err="1">
                <a:latin typeface="Times New Roman"/>
                <a:ea typeface="Times New Roman"/>
                <a:cs typeface="Times New Roman"/>
              </a:rPr>
              <a:t>Азнакаевского</a:t>
            </a:r>
            <a:r>
              <a:rPr lang="ru-RU" sz="2400" dirty="0">
                <a:latin typeface="Times New Roman"/>
                <a:ea typeface="Times New Roman"/>
                <a:cs typeface="Times New Roman"/>
              </a:rPr>
              <a:t> муниципального района Республики Татарстан отсчитывает свою историю с 1989 года. Школа имеет просторный спортзал, где регулярно проходят значимые спортивные мероприятия, кабинеты для ведения уроков, библиотеку, спортзал, столовую. Около школы расположен хоккейный корт. На базе школы действует детский сад села </a:t>
            </a:r>
            <a:r>
              <a:rPr lang="ru-RU" sz="2400" dirty="0" err="1">
                <a:latin typeface="Times New Roman"/>
                <a:ea typeface="Times New Roman"/>
                <a:cs typeface="Times New Roman"/>
              </a:rPr>
              <a:t>Асеево</a:t>
            </a:r>
            <a:r>
              <a:rPr lang="ru-RU" sz="2400" dirty="0">
                <a:latin typeface="Times New Roman"/>
                <a:ea typeface="Times New Roman"/>
                <a:cs typeface="Times New Roman"/>
              </a:rPr>
              <a:t>. Школа имеет свой филиал – муниципальное бюджетное общеобразовательное учреждение «Начальная общеобразовательная школа села </a:t>
            </a:r>
            <a:r>
              <a:rPr lang="ru-RU" sz="2400" dirty="0" err="1">
                <a:latin typeface="Times New Roman"/>
                <a:ea typeface="Times New Roman"/>
                <a:cs typeface="Times New Roman"/>
              </a:rPr>
              <a:t>Митряево</a:t>
            </a:r>
            <a:r>
              <a:rPr lang="ru-RU" sz="2400" dirty="0">
                <a:latin typeface="Times New Roman"/>
                <a:ea typeface="Times New Roman"/>
                <a:cs typeface="Times New Roman"/>
              </a:rPr>
              <a:t>» </a:t>
            </a:r>
            <a:r>
              <a:rPr lang="ru-RU" sz="2400" dirty="0" err="1">
                <a:latin typeface="Times New Roman"/>
                <a:ea typeface="Times New Roman"/>
                <a:cs typeface="Times New Roman"/>
              </a:rPr>
              <a:t>Азнакаевского</a:t>
            </a:r>
            <a:r>
              <a:rPr lang="ru-RU" sz="2400" dirty="0">
                <a:latin typeface="Times New Roman"/>
                <a:ea typeface="Times New Roman"/>
                <a:cs typeface="Times New Roman"/>
              </a:rPr>
              <a:t> муниципального района Республики Татарстан.</a:t>
            </a:r>
            <a:r>
              <a:rPr lang="ru-RU" sz="2000" dirty="0">
                <a:ea typeface="Calibri"/>
                <a:cs typeface="Times New Roman"/>
              </a:rPr>
              <a:t/>
            </a:r>
            <a:br>
              <a:rPr lang="ru-RU" sz="2000" dirty="0">
                <a:ea typeface="Calibri"/>
                <a:cs typeface="Times New Roman"/>
              </a:rPr>
            </a:br>
            <a:endParaRPr lang="ru-RU" sz="2400" dirty="0"/>
          </a:p>
        </p:txBody>
      </p:sp>
    </p:spTree>
    <p:extLst>
      <p:ext uri="{BB962C8B-B14F-4D97-AF65-F5344CB8AC3E}">
        <p14:creationId xmlns:p14="http://schemas.microsoft.com/office/powerpoint/2010/main" val="2280829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2400" b="1" dirty="0">
                <a:latin typeface="Times New Roman"/>
                <a:ea typeface="Times New Roman"/>
                <a:cs typeface="Times New Roman"/>
              </a:rPr>
              <a:t>Директор</a:t>
            </a:r>
            <a:r>
              <a:rPr lang="ru-RU" sz="2400" dirty="0">
                <a:latin typeface="Times New Roman"/>
                <a:ea typeface="Times New Roman"/>
                <a:cs typeface="Times New Roman"/>
              </a:rPr>
              <a:t>: </a:t>
            </a:r>
            <a:r>
              <a:rPr lang="ru-RU" sz="2400" dirty="0" err="1">
                <a:latin typeface="Times New Roman"/>
                <a:ea typeface="Times New Roman"/>
                <a:cs typeface="Times New Roman"/>
              </a:rPr>
              <a:t>Марданшин</a:t>
            </a:r>
            <a:r>
              <a:rPr lang="ru-RU" sz="2400" dirty="0">
                <a:latin typeface="Times New Roman"/>
                <a:ea typeface="Times New Roman"/>
                <a:cs typeface="Times New Roman"/>
              </a:rPr>
              <a:t> Айдар </a:t>
            </a:r>
            <a:r>
              <a:rPr lang="ru-RU" sz="2400" dirty="0" err="1">
                <a:latin typeface="Times New Roman"/>
                <a:ea typeface="Times New Roman"/>
                <a:cs typeface="Times New Roman"/>
              </a:rPr>
              <a:t>Илзирович</a:t>
            </a:r>
            <a:r>
              <a:rPr lang="ru-RU" sz="2400" dirty="0">
                <a:latin typeface="Times New Roman"/>
                <a:ea typeface="Times New Roman"/>
                <a:cs typeface="Times New Roman"/>
              </a:rPr>
              <a:t>, образование высшее, педагогический стаж  21  лет, руководящий стаж – 13 лет. </a:t>
            </a:r>
            <a:r>
              <a:rPr lang="ru-RU" sz="2000" dirty="0">
                <a:ea typeface="Calibri"/>
                <a:cs typeface="Times New Roman"/>
              </a:rPr>
              <a:t/>
            </a:r>
            <a:br>
              <a:rPr lang="ru-RU" sz="2000" dirty="0">
                <a:ea typeface="Calibri"/>
                <a:cs typeface="Times New Roman"/>
              </a:rPr>
            </a:br>
            <a:r>
              <a:rPr lang="ru-RU" sz="2400" b="1" dirty="0">
                <a:latin typeface="Times New Roman"/>
                <a:ea typeface="Times New Roman"/>
                <a:cs typeface="Times New Roman"/>
              </a:rPr>
              <a:t>Кадровые ресурсы: </a:t>
            </a:r>
            <a:r>
              <a:rPr lang="ru-RU" sz="2400" dirty="0">
                <a:latin typeface="Times New Roman"/>
                <a:ea typeface="Times New Roman"/>
                <a:cs typeface="Times New Roman"/>
              </a:rPr>
              <a:t>всего 16 педагогов, из них с высшим образованием – 15 педагогов, со средним специальным образованием – 1 педагог. Первая квалификационная категория – 11, соответствие занимаемой должности – 1; без категории – 4. В филиале 1 учитель начальных классов с высшим образованием, имеет 1 категорию. На данный момент все педагоги прошли курсы повышения квалификации и вовремя проходят аттестацию.</a:t>
            </a:r>
            <a:r>
              <a:rPr lang="ru-RU" sz="2000" dirty="0">
                <a:ea typeface="Calibri"/>
                <a:cs typeface="Times New Roman"/>
              </a:rPr>
              <a:t/>
            </a:r>
            <a:br>
              <a:rPr lang="ru-RU" sz="2000" dirty="0">
                <a:ea typeface="Calibri"/>
                <a:cs typeface="Times New Roman"/>
              </a:rPr>
            </a:br>
            <a:r>
              <a:rPr lang="ru-RU" sz="2400" b="1" dirty="0">
                <a:latin typeface="Times New Roman"/>
                <a:ea typeface="Times New Roman"/>
                <a:cs typeface="Times New Roman"/>
              </a:rPr>
              <a:t>Награды:</a:t>
            </a:r>
            <a:r>
              <a:rPr lang="ru-RU" sz="2400" dirty="0">
                <a:latin typeface="Times New Roman"/>
                <a:ea typeface="Times New Roman"/>
                <a:cs typeface="Times New Roman"/>
              </a:rPr>
              <a:t> нагрудный знак «За заслуги в образовании» -1; нагрудный знак и удостоверение «Отличник физической культуры и спорта РТ» - 1.</a:t>
            </a:r>
            <a:r>
              <a:rPr lang="ru-RU" sz="2000" dirty="0">
                <a:ea typeface="Calibri"/>
                <a:cs typeface="Times New Roman"/>
              </a:rPr>
              <a:t/>
            </a:r>
            <a:br>
              <a:rPr lang="ru-RU" sz="2000" dirty="0">
                <a:ea typeface="Calibri"/>
                <a:cs typeface="Times New Roman"/>
              </a:rPr>
            </a:br>
            <a:r>
              <a:rPr lang="ru-RU" sz="2400" dirty="0">
                <a:latin typeface="Times New Roman"/>
                <a:ea typeface="Times New Roman"/>
                <a:cs typeface="Times New Roman"/>
              </a:rPr>
              <a:t>     На сегодняшний день в школе учится 38 учащихся и 2 учащихся в филиале.</a:t>
            </a:r>
            <a:r>
              <a:rPr lang="ru-RU" sz="2000" dirty="0">
                <a:ea typeface="Calibri"/>
                <a:cs typeface="Times New Roman"/>
              </a:rPr>
              <a:t/>
            </a:r>
            <a:br>
              <a:rPr lang="ru-RU" sz="2000" dirty="0">
                <a:ea typeface="Calibri"/>
                <a:cs typeface="Times New Roman"/>
              </a:rPr>
            </a:br>
            <a:endParaRPr lang="ru-RU" sz="2400" dirty="0"/>
          </a:p>
        </p:txBody>
      </p:sp>
    </p:spTree>
    <p:extLst>
      <p:ext uri="{BB962C8B-B14F-4D97-AF65-F5344CB8AC3E}">
        <p14:creationId xmlns:p14="http://schemas.microsoft.com/office/powerpoint/2010/main" val="1255700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lstStyle/>
          <a:p>
            <a:r>
              <a:rPr lang="ru-RU" b="1" dirty="0">
                <a:latin typeface="Times New Roman"/>
                <a:ea typeface="Times New Roman"/>
              </a:rPr>
              <a:t>Структура управления деятельностью школы.</a:t>
            </a:r>
            <a:endParaRPr lang="ru-RU" dirty="0"/>
          </a:p>
        </p:txBody>
      </p:sp>
    </p:spTree>
    <p:extLst>
      <p:ext uri="{BB962C8B-B14F-4D97-AF65-F5344CB8AC3E}">
        <p14:creationId xmlns:p14="http://schemas.microsoft.com/office/powerpoint/2010/main" val="1758067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lstStyle/>
          <a:p>
            <a:r>
              <a:rPr lang="ru-RU" dirty="0">
                <a:latin typeface="Times New Roman"/>
                <a:ea typeface="Times New Roman"/>
                <a:cs typeface="Times New Roman"/>
              </a:rPr>
              <a:t> В структуру управления деятельностью школы входит администрация школы (директор и заместители директора), руководители школьных методических объединений, школьный профсоюзный комитет (председатель школьного профсоюзного комитета). </a:t>
            </a:r>
            <a:endParaRPr lang="ru-RU" dirty="0"/>
          </a:p>
        </p:txBody>
      </p:sp>
    </p:spTree>
    <p:extLst>
      <p:ext uri="{BB962C8B-B14F-4D97-AF65-F5344CB8AC3E}">
        <p14:creationId xmlns:p14="http://schemas.microsoft.com/office/powerpoint/2010/main" val="3594309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1800" dirty="0">
                <a:latin typeface="Times New Roman"/>
                <a:ea typeface="Times New Roman"/>
                <a:cs typeface="Times New Roman"/>
              </a:rPr>
              <a:t>Директор школы осуществляет управленческую деятельность, контролирует учебно-воспитательный процесс, ведет работу с педагогическими кадрами, взаимодействует с органами общественного управления, </a:t>
            </a:r>
            <a:r>
              <a:rPr lang="ru-RU" sz="1800" dirty="0" err="1">
                <a:latin typeface="Times New Roman"/>
                <a:ea typeface="Times New Roman"/>
                <a:cs typeface="Times New Roman"/>
              </a:rPr>
              <a:t>мониторит</a:t>
            </a:r>
            <a:r>
              <a:rPr lang="ru-RU" sz="1800" dirty="0">
                <a:latin typeface="Times New Roman"/>
                <a:ea typeface="Times New Roman"/>
                <a:cs typeface="Times New Roman"/>
              </a:rPr>
              <a:t> общую динамику образовательного процесса, также решает финансово-хозяйственные вопросы школы, выполняет административно-управленческую функцию. Заместитель директора по учебно-воспитательной работе отвечает за учебно-воспитательный процесс, результаты образовательной деятельности, государственную итоговую аттестацию учащихся, аттестацию педагогов, работу с одаренными детьми. Оказывает методическую помощь учителям, осуществляет инновационную деятельность образовательного процесса. Заместитель директора по воспитательной работе отвечает за воспитательный процесс, мероприятия, контролирует участие педагогов в конкурсах оказывает методическую помощь классным руководителям, также ведет работу по профилактике здорового образа жизни, с родителями. Руководители школьных методических объединений ведут образовательную работу по своим циклам: проводят совещания с учителями, оказывают им методическую помощь, следят за результатами образовательного процесса. Председатель профсоюзного комитета ведет профсоюзную работу с педагогами.</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     </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1854631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1026" name="Picture 2" descr="E:\фотки школы\20150122_1219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480" y="0"/>
            <a:ext cx="849304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735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2050" name="Picture 2" descr="E:\фотки школы\20150120_1153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643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b="1" dirty="0">
                <a:latin typeface="Times New Roman"/>
                <a:ea typeface="Times New Roman"/>
                <a:cs typeface="Times New Roman"/>
              </a:rPr>
              <a:t>Результаты образовательной деятельности школы.</a:t>
            </a:r>
            <a:r>
              <a:rPr lang="ru-RU" dirty="0">
                <a:ea typeface="Calibri"/>
                <a:cs typeface="Times New Roman"/>
              </a:rPr>
              <a:t/>
            </a:r>
            <a:br>
              <a:rPr lang="ru-RU" dirty="0">
                <a:ea typeface="Calibri"/>
                <a:cs typeface="Times New Roman"/>
              </a:rPr>
            </a:br>
            <a:endParaRPr lang="ru-RU" dirty="0"/>
          </a:p>
        </p:txBody>
      </p:sp>
    </p:spTree>
    <p:extLst>
      <p:ext uri="{BB962C8B-B14F-4D97-AF65-F5344CB8AC3E}">
        <p14:creationId xmlns:p14="http://schemas.microsoft.com/office/powerpoint/2010/main" val="158202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1800" dirty="0" smtClean="0">
                <a:latin typeface="Times New Roman"/>
                <a:ea typeface="Times New Roman"/>
                <a:cs typeface="Times New Roman"/>
              </a:rPr>
              <a:t>В </a:t>
            </a:r>
            <a:r>
              <a:rPr lang="ru-RU" sz="1800" dirty="0">
                <a:latin typeface="Times New Roman"/>
                <a:ea typeface="Times New Roman"/>
                <a:cs typeface="Times New Roman"/>
              </a:rPr>
              <a:t>2013-2014 учебном году в школе обучалось всего 35 учащихся. В филиале – 4 учащихся.</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endParaRPr lang="ru-RU" sz="1800" dirty="0"/>
          </a:p>
        </p:txBody>
      </p:sp>
      <p:pic>
        <p:nvPicPr>
          <p:cNvPr id="3078" name="Picture 6"/>
          <p:cNvPicPr>
            <a:picLocks noChangeAspect="1" noChangeArrowheads="1"/>
          </p:cNvPicPr>
          <p:nvPr/>
        </p:nvPicPr>
        <p:blipFill>
          <a:blip r:embed="rId2" cstate="print">
            <a:biLevel thresh="50000"/>
            <a:extLst>
              <a:ext uri="{28A0092B-C50C-407E-A947-70E740481C1C}">
                <a14:useLocalDpi xmlns:a14="http://schemas.microsoft.com/office/drawing/2010/main" val="0"/>
              </a:ext>
            </a:extLst>
          </a:blip>
          <a:srcRect/>
          <a:stretch>
            <a:fillRect/>
          </a:stretch>
        </p:blipFill>
        <p:spPr bwMode="auto">
          <a:xfrm>
            <a:off x="251520" y="1052736"/>
            <a:ext cx="8568951" cy="5417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0710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1800" dirty="0">
                <a:latin typeface="Times New Roman"/>
                <a:ea typeface="Times New Roman"/>
                <a:cs typeface="Times New Roman"/>
              </a:rPr>
              <a:t>Показателями выполнения  намеченных  на учебный год целей и задач явились следующие результаты образовательной деятельности:</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15 учащихся на «4» и «5». Качество: 50%. Успеваемость: 100%. Посещаемость: 96%.</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Отчёт  по качеству и успеваемости за 2013-2014 учебный год</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МБОУ «ООШ села </a:t>
            </a:r>
            <a:r>
              <a:rPr lang="ru-RU" sz="1800" dirty="0" err="1">
                <a:latin typeface="Times New Roman"/>
                <a:ea typeface="Calibri"/>
                <a:cs typeface="Times New Roman"/>
              </a:rPr>
              <a:t>Асеево</a:t>
            </a:r>
            <a:r>
              <a:rPr lang="ru-RU" sz="1800" dirty="0">
                <a:latin typeface="Times New Roman"/>
                <a:ea typeface="Calibri"/>
                <a:cs typeface="Times New Roman"/>
              </a:rPr>
              <a:t>» </a:t>
            </a:r>
            <a:r>
              <a:rPr lang="ru-RU" sz="1800" dirty="0" err="1">
                <a:latin typeface="Times New Roman"/>
                <a:ea typeface="Calibri"/>
                <a:cs typeface="Times New Roman"/>
              </a:rPr>
              <a:t>Азнакаевского</a:t>
            </a:r>
            <a:r>
              <a:rPr lang="ru-RU" sz="1800" dirty="0">
                <a:latin typeface="Times New Roman"/>
                <a:ea typeface="Calibri"/>
                <a:cs typeface="Times New Roman"/>
              </a:rPr>
              <a:t> муниципального района РТ</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748175009"/>
              </p:ext>
            </p:extLst>
          </p:nvPr>
        </p:nvGraphicFramePr>
        <p:xfrm>
          <a:off x="395537" y="2204864"/>
          <a:ext cx="8280919" cy="4416552"/>
        </p:xfrm>
        <a:graphic>
          <a:graphicData uri="http://schemas.openxmlformats.org/drawingml/2006/table">
            <a:tbl>
              <a:tblPr firstRow="1" firstCol="1" bandRow="1">
                <a:tableStyleId>{5C22544A-7EE6-4342-B048-85BDC9FD1C3A}</a:tableStyleId>
              </a:tblPr>
              <a:tblGrid>
                <a:gridCol w="720079"/>
                <a:gridCol w="936104"/>
                <a:gridCol w="504056"/>
                <a:gridCol w="504056"/>
                <a:gridCol w="504056"/>
                <a:gridCol w="504056"/>
                <a:gridCol w="1512168"/>
                <a:gridCol w="1296144"/>
                <a:gridCol w="1800200"/>
              </a:tblGrid>
              <a:tr h="0">
                <a:tc>
                  <a:txBody>
                    <a:bodyPr/>
                    <a:lstStyle/>
                    <a:p>
                      <a:pPr algn="ctr">
                        <a:lnSpc>
                          <a:spcPct val="115000"/>
                        </a:lnSpc>
                        <a:spcAft>
                          <a:spcPts val="0"/>
                        </a:spcAft>
                      </a:pPr>
                      <a:r>
                        <a:rPr lang="ru-RU" sz="1800" dirty="0">
                          <a:solidFill>
                            <a:schemeClr val="bg1"/>
                          </a:solidFill>
                          <a:effectLst/>
                        </a:rPr>
                        <a:t>Класс</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Кол.-во уч.-</a:t>
                      </a:r>
                      <a:r>
                        <a:rPr lang="ru-RU" sz="1800" dirty="0" err="1">
                          <a:solidFill>
                            <a:schemeClr val="bg1"/>
                          </a:solidFill>
                          <a:effectLst/>
                        </a:rPr>
                        <a:t>ся</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«5»</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успеваемость</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качество</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посещаемость</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5</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3</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3</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40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3</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1-4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17</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25</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92</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6</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67</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88</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7</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97</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8</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75</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93</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9</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75</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95</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5-9</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18</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6</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67</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93</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1800">
                          <a:solidFill>
                            <a:schemeClr val="bg1"/>
                          </a:solidFill>
                          <a:effectLst/>
                        </a:rPr>
                        <a:t>1-9</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50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96</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550024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000" dirty="0">
                <a:latin typeface="Times New Roman"/>
                <a:ea typeface="Times New Roman"/>
                <a:cs typeface="Times New Roman"/>
              </a:rPr>
              <a:t>Отчёт  по качеству и успеваемости за 2013-2014 учебный год филиала</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МБОУ «ООШ села </a:t>
            </a:r>
            <a:r>
              <a:rPr lang="ru-RU" sz="2000" dirty="0" err="1">
                <a:latin typeface="Times New Roman"/>
                <a:ea typeface="Calibri"/>
                <a:cs typeface="Times New Roman"/>
              </a:rPr>
              <a:t>Асеево</a:t>
            </a:r>
            <a:r>
              <a:rPr lang="ru-RU" sz="2000" dirty="0">
                <a:latin typeface="Times New Roman"/>
                <a:ea typeface="Calibri"/>
                <a:cs typeface="Times New Roman"/>
              </a:rPr>
              <a:t>» </a:t>
            </a:r>
            <a:r>
              <a:rPr lang="ru-RU" sz="2000" dirty="0" err="1">
                <a:latin typeface="Times New Roman"/>
                <a:ea typeface="Calibri"/>
                <a:cs typeface="Times New Roman"/>
              </a:rPr>
              <a:t>Азнакаевского</a:t>
            </a:r>
            <a:r>
              <a:rPr lang="ru-RU" sz="2000" dirty="0">
                <a:latin typeface="Times New Roman"/>
                <a:ea typeface="Calibri"/>
                <a:cs typeface="Times New Roman"/>
              </a:rPr>
              <a:t> муниципального района РТ –</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МБОУ «НОШ села </a:t>
            </a:r>
            <a:r>
              <a:rPr lang="ru-RU" sz="2000" dirty="0" err="1">
                <a:latin typeface="Times New Roman"/>
                <a:ea typeface="Calibri"/>
                <a:cs typeface="Times New Roman"/>
              </a:rPr>
              <a:t>Митряево</a:t>
            </a:r>
            <a:r>
              <a:rPr lang="ru-RU" sz="2000" dirty="0">
                <a:latin typeface="Times New Roman"/>
                <a:ea typeface="Calibri"/>
                <a:cs typeface="Times New Roman"/>
              </a:rPr>
              <a:t>» </a:t>
            </a:r>
            <a:r>
              <a:rPr lang="ru-RU" sz="2000" dirty="0" err="1">
                <a:latin typeface="Times New Roman"/>
                <a:ea typeface="Calibri"/>
                <a:cs typeface="Times New Roman"/>
              </a:rPr>
              <a:t>Азнакаевского</a:t>
            </a:r>
            <a:r>
              <a:rPr lang="ru-RU" sz="2000" dirty="0">
                <a:latin typeface="Times New Roman"/>
                <a:ea typeface="Calibri"/>
                <a:cs typeface="Times New Roman"/>
              </a:rPr>
              <a:t> муниципального района РТ</a:t>
            </a:r>
            <a:r>
              <a:rPr lang="ru-RU" sz="2000" dirty="0">
                <a:ea typeface="Calibri"/>
                <a:cs typeface="Times New Roman"/>
              </a:rPr>
              <a:t/>
            </a:r>
            <a:br>
              <a:rPr lang="ru-RU" sz="2000" dirty="0">
                <a:ea typeface="Calibri"/>
                <a:cs typeface="Times New Roman"/>
              </a:rPr>
            </a:br>
            <a:r>
              <a:rPr lang="ru-RU" sz="2000" dirty="0" smtClean="0">
                <a:ea typeface="Calibri"/>
                <a:cs typeface="Times New Roman"/>
              </a:rPr>
              <a:t/>
            </a:r>
            <a:br>
              <a:rPr lang="ru-RU" sz="20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254051013"/>
              </p:ext>
            </p:extLst>
          </p:nvPr>
        </p:nvGraphicFramePr>
        <p:xfrm>
          <a:off x="395537" y="2492896"/>
          <a:ext cx="8280919" cy="2944368"/>
        </p:xfrm>
        <a:graphic>
          <a:graphicData uri="http://schemas.openxmlformats.org/drawingml/2006/table">
            <a:tbl>
              <a:tblPr firstRow="1" firstCol="1" bandRow="1">
                <a:tableStyleId>{5C22544A-7EE6-4342-B048-85BDC9FD1C3A}</a:tableStyleId>
              </a:tblPr>
              <a:tblGrid>
                <a:gridCol w="1008111"/>
                <a:gridCol w="1080120"/>
                <a:gridCol w="720080"/>
                <a:gridCol w="648072"/>
                <a:gridCol w="720080"/>
                <a:gridCol w="720080"/>
                <a:gridCol w="1252845"/>
                <a:gridCol w="772795"/>
                <a:gridCol w="1358736"/>
              </a:tblGrid>
              <a:tr h="0">
                <a:tc>
                  <a:txBody>
                    <a:bodyPr/>
                    <a:lstStyle/>
                    <a:p>
                      <a:pPr algn="ctr">
                        <a:lnSpc>
                          <a:spcPct val="115000"/>
                        </a:lnSpc>
                        <a:spcAft>
                          <a:spcPts val="0"/>
                        </a:spcAft>
                      </a:pPr>
                      <a:r>
                        <a:rPr lang="ru-RU" sz="2800" dirty="0">
                          <a:solidFill>
                            <a:schemeClr val="bg1"/>
                          </a:solidFill>
                          <a:effectLst/>
                        </a:rPr>
                        <a:t>Класс</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Кол.-во уч.-</a:t>
                      </a:r>
                      <a:r>
                        <a:rPr lang="ru-RU" sz="2800" dirty="0" err="1">
                          <a:solidFill>
                            <a:schemeClr val="bg1"/>
                          </a:solidFill>
                          <a:effectLst/>
                        </a:rPr>
                        <a:t>ся</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«5»</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«4-5»</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«3»</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«2»</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успеваемость</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качество</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посещаемость</a:t>
                      </a:r>
                      <a:endParaRPr lang="ru-RU" sz="2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2800">
                          <a:solidFill>
                            <a:schemeClr val="bg1"/>
                          </a:solidFill>
                          <a:effectLst/>
                        </a:rPr>
                        <a:t>2</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2</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2</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 </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100</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100</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90</a:t>
                      </a:r>
                      <a:endParaRPr lang="ru-RU" sz="2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2800">
                          <a:solidFill>
                            <a:schemeClr val="bg1"/>
                          </a:solidFill>
                          <a:effectLst/>
                        </a:rPr>
                        <a:t>4</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2</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1</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1</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100</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50</a:t>
                      </a:r>
                      <a:endParaRPr lang="ru-RU" sz="2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93</a:t>
                      </a:r>
                      <a:endParaRPr lang="ru-RU" sz="2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gn="ctr">
                        <a:lnSpc>
                          <a:spcPct val="115000"/>
                        </a:lnSpc>
                        <a:spcAft>
                          <a:spcPts val="0"/>
                        </a:spcAft>
                      </a:pPr>
                      <a:r>
                        <a:rPr lang="ru-RU" sz="2800">
                          <a:solidFill>
                            <a:schemeClr val="bg1"/>
                          </a:solidFill>
                          <a:effectLst/>
                        </a:rPr>
                        <a:t>2-4</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4</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3</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1</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100</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a:solidFill>
                            <a:schemeClr val="bg1"/>
                          </a:solidFill>
                          <a:effectLst/>
                        </a:rPr>
                        <a:t>75</a:t>
                      </a:r>
                      <a:endParaRPr lang="ru-RU" sz="2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2800" dirty="0">
                          <a:solidFill>
                            <a:schemeClr val="bg1"/>
                          </a:solidFill>
                          <a:effectLst/>
                        </a:rPr>
                        <a:t>99</a:t>
                      </a:r>
                      <a:endParaRPr lang="ru-RU" sz="2800" dirty="0">
                        <a:solidFill>
                          <a:schemeClr val="bg1"/>
                        </a:solidFill>
                        <a:effectLst/>
                        <a:latin typeface="Calibri"/>
                        <a:ea typeface="Calibri"/>
                        <a:cs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433302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1400" dirty="0">
                <a:latin typeface="Times New Roman"/>
                <a:ea typeface="Times New Roman"/>
                <a:cs typeface="Times New Roman"/>
              </a:rPr>
              <a:t>Отчёт  по качеству и успеваемости по предметам за 2013-2014 учебный год</a:t>
            </a:r>
            <a:r>
              <a:rPr lang="ru-RU" sz="1400" dirty="0">
                <a:ea typeface="Calibri"/>
                <a:cs typeface="Times New Roman"/>
              </a:rPr>
              <a:t/>
            </a:r>
            <a:br>
              <a:rPr lang="ru-RU" sz="1400" dirty="0">
                <a:ea typeface="Calibri"/>
                <a:cs typeface="Times New Roman"/>
              </a:rPr>
            </a:br>
            <a:r>
              <a:rPr lang="ru-RU" sz="1400" dirty="0">
                <a:latin typeface="Times New Roman"/>
                <a:ea typeface="Calibri"/>
                <a:cs typeface="Times New Roman"/>
              </a:rPr>
              <a:t>МБОУ «ООШ села </a:t>
            </a:r>
            <a:r>
              <a:rPr lang="ru-RU" sz="1400" dirty="0" err="1">
                <a:latin typeface="Times New Roman"/>
                <a:ea typeface="Calibri"/>
                <a:cs typeface="Times New Roman"/>
              </a:rPr>
              <a:t>Асеево</a:t>
            </a:r>
            <a:r>
              <a:rPr lang="ru-RU" sz="1400" dirty="0">
                <a:latin typeface="Times New Roman"/>
                <a:ea typeface="Calibri"/>
                <a:cs typeface="Times New Roman"/>
              </a:rPr>
              <a:t>» </a:t>
            </a:r>
            <a:r>
              <a:rPr lang="ru-RU" sz="1400" dirty="0" err="1">
                <a:latin typeface="Times New Roman"/>
                <a:ea typeface="Calibri"/>
                <a:cs typeface="Times New Roman"/>
              </a:rPr>
              <a:t>Азнакаевского</a:t>
            </a:r>
            <a:r>
              <a:rPr lang="ru-RU" sz="1400" dirty="0">
                <a:latin typeface="Times New Roman"/>
                <a:ea typeface="Calibri"/>
                <a:cs typeface="Times New Roman"/>
              </a:rPr>
              <a:t> муниципального района </a:t>
            </a:r>
            <a:r>
              <a:rPr lang="ru-RU" sz="1400" dirty="0" smtClean="0">
                <a:latin typeface="Times New Roman"/>
                <a:ea typeface="Calibri"/>
                <a:cs typeface="Times New Roman"/>
              </a:rPr>
              <a:t>РТ</a:t>
            </a:r>
            <a:br>
              <a:rPr lang="ru-RU" sz="1400" dirty="0" smtClean="0">
                <a:latin typeface="Times New Roman"/>
                <a:ea typeface="Calibri"/>
                <a:cs typeface="Times New Roman"/>
              </a:rPr>
            </a:br>
            <a:r>
              <a:rPr lang="ru-RU" sz="1800" dirty="0" smtClean="0">
                <a:latin typeface="Times New Roman"/>
                <a:ea typeface="Calibri"/>
                <a:cs typeface="Times New Roman"/>
              </a:rPr>
              <a:t/>
            </a:r>
            <a:br>
              <a:rPr lang="ru-RU" sz="1800" dirty="0" smtClean="0">
                <a:latin typeface="Times New Roman"/>
                <a:ea typeface="Calibri"/>
                <a:cs typeface="Times New Roman"/>
              </a:rPr>
            </a:br>
            <a:r>
              <a:rPr lang="ru-RU" sz="1800" dirty="0">
                <a:latin typeface="Times New Roman"/>
                <a:ea typeface="Calibri"/>
                <a:cs typeface="Times New Roman"/>
              </a:rPr>
              <a:t/>
            </a:r>
            <a:br>
              <a:rPr lang="ru-RU" sz="1800" dirty="0">
                <a:latin typeface="Times New Roman"/>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3599650503"/>
              </p:ext>
            </p:extLst>
          </p:nvPr>
        </p:nvGraphicFramePr>
        <p:xfrm>
          <a:off x="251520" y="743753"/>
          <a:ext cx="8640960" cy="6119686"/>
        </p:xfrm>
        <a:graphic>
          <a:graphicData uri="http://schemas.openxmlformats.org/drawingml/2006/table">
            <a:tbl>
              <a:tblPr firstRow="1" firstCol="1" bandRow="1">
                <a:tableStyleId>{5C22544A-7EE6-4342-B048-85BDC9FD1C3A}</a:tableStyleId>
              </a:tblPr>
              <a:tblGrid>
                <a:gridCol w="2088232"/>
                <a:gridCol w="792088"/>
                <a:gridCol w="504056"/>
                <a:gridCol w="504056"/>
                <a:gridCol w="504056"/>
                <a:gridCol w="504056"/>
                <a:gridCol w="1580478"/>
                <a:gridCol w="2163938"/>
              </a:tblGrid>
              <a:tr h="188582">
                <a:tc>
                  <a:txBody>
                    <a:bodyPr/>
                    <a:lstStyle/>
                    <a:p>
                      <a:pPr algn="ctr">
                        <a:lnSpc>
                          <a:spcPct val="115000"/>
                        </a:lnSpc>
                        <a:spcAft>
                          <a:spcPts val="1000"/>
                        </a:spcAft>
                      </a:pPr>
                      <a:r>
                        <a:rPr lang="ru-RU" sz="1400" dirty="0">
                          <a:solidFill>
                            <a:schemeClr val="bg1"/>
                          </a:solidFill>
                          <a:effectLst/>
                        </a:rPr>
                        <a:t>Предмет</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1000"/>
                        </a:spcAft>
                      </a:pPr>
                      <a:r>
                        <a:rPr lang="ru-RU" sz="1400">
                          <a:solidFill>
                            <a:schemeClr val="bg1"/>
                          </a:solidFill>
                          <a:effectLst/>
                        </a:rPr>
                        <a:t>Кол.-во уч.-ся</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100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1000"/>
                        </a:spcAft>
                      </a:pPr>
                      <a:r>
                        <a:rPr lang="ru-RU" sz="1400">
                          <a:solidFill>
                            <a:schemeClr val="bg1"/>
                          </a:solidFill>
                          <a:effectLst/>
                        </a:rPr>
                        <a:t>«4»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1000"/>
                        </a:spcAft>
                      </a:pPr>
                      <a:r>
                        <a:rPr lang="ru-RU" sz="1400">
                          <a:solidFill>
                            <a:schemeClr val="bg1"/>
                          </a:solidFill>
                          <a:effectLst/>
                        </a:rPr>
                        <a:t>«3»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100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успеваемость</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качество</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математика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1000"/>
                        </a:spcAft>
                      </a:pPr>
                      <a:r>
                        <a:rPr lang="ru-RU" sz="1400" dirty="0">
                          <a:solidFill>
                            <a:schemeClr val="bg1"/>
                          </a:solidFill>
                          <a:effectLst/>
                        </a:rPr>
                        <a:t>35</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3</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17</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67</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физика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13</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6</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5</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61,5</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информатика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8</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87,5</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химия</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8</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75</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природоведение</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2</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география</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8</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69</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биология</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4</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75</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Татарский язык</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7</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11</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63</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Татарская литература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5</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83</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Русский язык</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57</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Русская литература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9</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9</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70</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История</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18</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72</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обществознание</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11</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69</a:t>
                      </a:r>
                      <a:endParaRPr lang="ru-RU" sz="140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физкультура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искусство</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8</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4</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ИЗО</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27</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100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95</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Музыка</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27</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8</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9</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77</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Технология</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31</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18</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92</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ОБЖ</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Окружающий мир</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17</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2</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6</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67</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188582">
                <a:tc>
                  <a:txBody>
                    <a:bodyPr/>
                    <a:lstStyle/>
                    <a:p>
                      <a:pPr>
                        <a:lnSpc>
                          <a:spcPct val="115000"/>
                        </a:lnSpc>
                        <a:spcAft>
                          <a:spcPts val="1000"/>
                        </a:spcAft>
                      </a:pPr>
                      <a:r>
                        <a:rPr lang="ru-RU" sz="1400">
                          <a:solidFill>
                            <a:schemeClr val="bg1"/>
                          </a:solidFill>
                          <a:effectLst/>
                        </a:rPr>
                        <a:t>Английский язык</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30</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5</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14</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11</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100</a:t>
                      </a:r>
                      <a:endParaRPr lang="ru-RU" sz="1400" dirty="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63</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r h="377164">
                <a:tc>
                  <a:txBody>
                    <a:bodyPr/>
                    <a:lstStyle/>
                    <a:p>
                      <a:pPr>
                        <a:lnSpc>
                          <a:spcPct val="115000"/>
                        </a:lnSpc>
                        <a:spcAft>
                          <a:spcPts val="0"/>
                        </a:spcAft>
                      </a:pPr>
                      <a:r>
                        <a:rPr lang="ru-RU" sz="1400">
                          <a:solidFill>
                            <a:schemeClr val="bg1"/>
                          </a:solidFill>
                          <a:effectLst/>
                        </a:rPr>
                        <a:t>Основы религиозных культур и светской этики</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3</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a:solidFill>
                            <a:schemeClr val="bg1"/>
                          </a:solidFill>
                          <a:effectLst/>
                        </a:rPr>
                        <a:t>-</a:t>
                      </a:r>
                      <a:endParaRPr lang="ru-RU" sz="1400">
                        <a:solidFill>
                          <a:schemeClr val="bg1"/>
                        </a:solidFill>
                        <a:effectLst/>
                        <a:latin typeface="Calibri"/>
                        <a:ea typeface="Calibri"/>
                        <a:cs typeface="Times New Roman"/>
                      </a:endParaRPr>
                    </a:p>
                  </a:txBody>
                  <a:tcPr marL="61494" marR="61494" marT="0" marB="0">
                    <a:solidFill>
                      <a:srgbClr val="0070C0"/>
                    </a:solidFill>
                  </a:tcPr>
                </a:tc>
                <a:tc>
                  <a:txBody>
                    <a:bodyPr/>
                    <a:lstStyle/>
                    <a:p>
                      <a:pPr algn="ctr">
                        <a:lnSpc>
                          <a:spcPct val="115000"/>
                        </a:lnSpc>
                        <a:spcAft>
                          <a:spcPts val="0"/>
                        </a:spcAft>
                      </a:pPr>
                      <a:r>
                        <a:rPr lang="ru-RU" sz="1400" dirty="0">
                          <a:solidFill>
                            <a:schemeClr val="bg1"/>
                          </a:solidFill>
                          <a:effectLst/>
                        </a:rPr>
                        <a:t>-</a:t>
                      </a:r>
                      <a:endParaRPr lang="ru-RU" sz="1400" dirty="0">
                        <a:solidFill>
                          <a:schemeClr val="bg1"/>
                        </a:solidFill>
                        <a:effectLst/>
                        <a:latin typeface="Calibri"/>
                        <a:ea typeface="Calibri"/>
                        <a:cs typeface="Times New Roman"/>
                      </a:endParaRPr>
                    </a:p>
                  </a:txBody>
                  <a:tcPr marL="61494" marR="61494" marT="0" marB="0">
                    <a:solidFill>
                      <a:srgbClr val="0070C0"/>
                    </a:solidFill>
                  </a:tcPr>
                </a:tc>
              </a:tr>
            </a:tbl>
          </a:graphicData>
        </a:graphic>
      </p:graphicFrame>
    </p:spTree>
    <p:extLst>
      <p:ext uri="{BB962C8B-B14F-4D97-AF65-F5344CB8AC3E}">
        <p14:creationId xmlns:p14="http://schemas.microsoft.com/office/powerpoint/2010/main" val="1965550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1800" dirty="0">
                <a:latin typeface="Times New Roman"/>
                <a:ea typeface="Times New Roman"/>
                <a:cs typeface="Times New Roman"/>
              </a:rPr>
              <a:t>Отчёт  по качеству и успеваемости за 2013-2014 учебный год филиала</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МБОУ «ООШ села </a:t>
            </a:r>
            <a:r>
              <a:rPr lang="ru-RU" sz="1800" dirty="0" err="1">
                <a:latin typeface="Times New Roman"/>
                <a:ea typeface="Calibri"/>
                <a:cs typeface="Times New Roman"/>
              </a:rPr>
              <a:t>Асеево</a:t>
            </a:r>
            <a:r>
              <a:rPr lang="ru-RU" sz="1800" dirty="0">
                <a:latin typeface="Times New Roman"/>
                <a:ea typeface="Calibri"/>
                <a:cs typeface="Times New Roman"/>
              </a:rPr>
              <a:t>» </a:t>
            </a:r>
            <a:r>
              <a:rPr lang="ru-RU" sz="1800" dirty="0" err="1">
                <a:latin typeface="Times New Roman"/>
                <a:ea typeface="Calibri"/>
                <a:cs typeface="Times New Roman"/>
              </a:rPr>
              <a:t>Азнакаевского</a:t>
            </a:r>
            <a:r>
              <a:rPr lang="ru-RU" sz="1800" dirty="0">
                <a:latin typeface="Times New Roman"/>
                <a:ea typeface="Calibri"/>
                <a:cs typeface="Times New Roman"/>
              </a:rPr>
              <a:t> муниципального района РТ –</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МБОУ «НОШ села </a:t>
            </a:r>
            <a:r>
              <a:rPr lang="ru-RU" sz="1800" dirty="0" err="1">
                <a:latin typeface="Times New Roman"/>
                <a:ea typeface="Calibri"/>
                <a:cs typeface="Times New Roman"/>
              </a:rPr>
              <a:t>Митряево</a:t>
            </a:r>
            <a:r>
              <a:rPr lang="ru-RU" sz="1800" dirty="0">
                <a:latin typeface="Times New Roman"/>
                <a:ea typeface="Calibri"/>
                <a:cs typeface="Times New Roman"/>
              </a:rPr>
              <a:t>» </a:t>
            </a:r>
            <a:r>
              <a:rPr lang="ru-RU" sz="1800" dirty="0" err="1">
                <a:latin typeface="Times New Roman"/>
                <a:ea typeface="Calibri"/>
                <a:cs typeface="Times New Roman"/>
              </a:rPr>
              <a:t>Азнакаевского</a:t>
            </a:r>
            <a:r>
              <a:rPr lang="ru-RU" sz="1800" dirty="0">
                <a:latin typeface="Times New Roman"/>
                <a:ea typeface="Calibri"/>
                <a:cs typeface="Times New Roman"/>
              </a:rPr>
              <a:t> муниципального района РТ</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796786101"/>
              </p:ext>
            </p:extLst>
          </p:nvPr>
        </p:nvGraphicFramePr>
        <p:xfrm>
          <a:off x="323528" y="1700808"/>
          <a:ext cx="8496944" cy="4416552"/>
        </p:xfrm>
        <a:graphic>
          <a:graphicData uri="http://schemas.openxmlformats.org/drawingml/2006/table">
            <a:tbl>
              <a:tblPr firstRow="1" firstCol="1" bandRow="1">
                <a:tableStyleId>{5C22544A-7EE6-4342-B048-85BDC9FD1C3A}</a:tableStyleId>
              </a:tblPr>
              <a:tblGrid>
                <a:gridCol w="2808312"/>
                <a:gridCol w="936104"/>
                <a:gridCol w="936104"/>
                <a:gridCol w="504056"/>
                <a:gridCol w="504056"/>
                <a:gridCol w="504056"/>
                <a:gridCol w="1368152"/>
                <a:gridCol w="936104"/>
              </a:tblGrid>
              <a:tr h="0">
                <a:tc>
                  <a:txBody>
                    <a:bodyPr/>
                    <a:lstStyle/>
                    <a:p>
                      <a:pPr algn="ctr">
                        <a:lnSpc>
                          <a:spcPct val="115000"/>
                        </a:lnSpc>
                        <a:spcAft>
                          <a:spcPts val="1000"/>
                        </a:spcAft>
                      </a:pPr>
                      <a:r>
                        <a:rPr lang="ru-RU" sz="1800" dirty="0">
                          <a:solidFill>
                            <a:schemeClr val="bg1"/>
                          </a:solidFill>
                          <a:effectLst/>
                        </a:rPr>
                        <a:t>Предмет</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dirty="0">
                          <a:solidFill>
                            <a:schemeClr val="bg1"/>
                          </a:solidFill>
                          <a:effectLst/>
                        </a:rPr>
                        <a:t>Кол.-во уч.-</a:t>
                      </a:r>
                      <a:r>
                        <a:rPr lang="ru-RU" sz="1800" dirty="0" err="1">
                          <a:solidFill>
                            <a:schemeClr val="bg1"/>
                          </a:solidFill>
                          <a:effectLst/>
                        </a:rPr>
                        <a:t>ся</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«5»</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err="1" smtClean="0">
                          <a:solidFill>
                            <a:schemeClr val="bg1"/>
                          </a:solidFill>
                          <a:effectLst/>
                        </a:rPr>
                        <a:t>Успевае</a:t>
                      </a:r>
                      <a:endParaRPr lang="ru-RU" sz="1800" dirty="0" smtClean="0">
                        <a:solidFill>
                          <a:schemeClr val="bg1"/>
                        </a:solidFill>
                        <a:effectLst/>
                      </a:endParaRPr>
                    </a:p>
                    <a:p>
                      <a:pPr algn="ctr">
                        <a:lnSpc>
                          <a:spcPct val="115000"/>
                        </a:lnSpc>
                        <a:spcAft>
                          <a:spcPts val="0"/>
                        </a:spcAft>
                      </a:pPr>
                      <a:r>
                        <a:rPr lang="ru-RU" sz="1800" dirty="0" err="1" smtClean="0">
                          <a:solidFill>
                            <a:schemeClr val="bg1"/>
                          </a:solidFill>
                          <a:effectLst/>
                        </a:rPr>
                        <a:t>мость</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err="1" smtClean="0">
                          <a:solidFill>
                            <a:schemeClr val="bg1"/>
                          </a:solidFill>
                          <a:effectLst/>
                        </a:rPr>
                        <a:t>Каче</a:t>
                      </a:r>
                      <a:endParaRPr lang="ru-RU" sz="1800" dirty="0" smtClean="0">
                        <a:solidFill>
                          <a:schemeClr val="bg1"/>
                        </a:solidFill>
                        <a:effectLst/>
                      </a:endParaRPr>
                    </a:p>
                    <a:p>
                      <a:pPr algn="ctr">
                        <a:lnSpc>
                          <a:spcPct val="115000"/>
                        </a:lnSpc>
                        <a:spcAft>
                          <a:spcPts val="0"/>
                        </a:spcAft>
                      </a:pPr>
                      <a:r>
                        <a:rPr lang="ru-RU" sz="1800" dirty="0" err="1" smtClean="0">
                          <a:solidFill>
                            <a:schemeClr val="bg1"/>
                          </a:solidFill>
                          <a:effectLst/>
                        </a:rPr>
                        <a:t>ство</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dirty="0">
                          <a:solidFill>
                            <a:schemeClr val="bg1"/>
                          </a:solidFill>
                          <a:effectLst/>
                        </a:rPr>
                        <a:t>Русский язык</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Литературное чтение</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Татарский язык</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Литературное чтение (тат)</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Английский язык</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75</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Математика</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75</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Технология</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Окружающий мир</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50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Физкультура</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Музыка</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ИЗО</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1000"/>
                        </a:spcAft>
                      </a:pPr>
                      <a:r>
                        <a:rPr lang="ru-RU" sz="1800">
                          <a:solidFill>
                            <a:schemeClr val="bg1"/>
                          </a:solidFill>
                          <a:effectLst/>
                        </a:rPr>
                        <a:t>ОРКСЭ</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100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2228819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1800" dirty="0">
                <a:latin typeface="Times New Roman"/>
                <a:ea typeface="Times New Roman"/>
                <a:cs typeface="Times New Roman"/>
              </a:rPr>
              <a:t>Результаты ОГЭ по химии: 4; по математике: 4; по биологии: 4; по русскому языку: 4,5; </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Мониторинг сдачи ОГЭ учащихся 9 класса МБОУ «ООШ села </a:t>
            </a:r>
            <a:r>
              <a:rPr lang="ru-RU" sz="1800" dirty="0" err="1">
                <a:latin typeface="Times New Roman"/>
                <a:ea typeface="Times New Roman"/>
                <a:cs typeface="Times New Roman"/>
              </a:rPr>
              <a:t>Асеево</a:t>
            </a:r>
            <a:r>
              <a:rPr lang="ru-RU" sz="1800" dirty="0">
                <a:latin typeface="Times New Roman"/>
                <a:ea typeface="Times New Roman"/>
                <a:cs typeface="Times New Roman"/>
              </a:rPr>
              <a:t>»</a:t>
            </a:r>
            <a:r>
              <a:rPr lang="ru-RU" sz="1600" dirty="0">
                <a:ea typeface="Calibri"/>
                <a:cs typeface="Times New Roman"/>
              </a:rPr>
              <a:t/>
            </a:r>
            <a:br>
              <a:rPr lang="ru-RU" sz="1600" dirty="0">
                <a:ea typeface="Calibri"/>
                <a:cs typeface="Times New Roman"/>
              </a:rPr>
            </a:br>
            <a:r>
              <a:rPr lang="ru-RU" sz="1800" dirty="0" err="1">
                <a:latin typeface="Times New Roman"/>
                <a:ea typeface="Times New Roman"/>
                <a:cs typeface="Times New Roman"/>
              </a:rPr>
              <a:t>Азнакаевского</a:t>
            </a:r>
            <a:r>
              <a:rPr lang="ru-RU" sz="1800" dirty="0">
                <a:latin typeface="Times New Roman"/>
                <a:ea typeface="Times New Roman"/>
                <a:cs typeface="Times New Roman"/>
              </a:rPr>
              <a:t> муниципального района Республики </a:t>
            </a:r>
            <a:r>
              <a:rPr lang="ru-RU" sz="1800" dirty="0" smtClean="0">
                <a:latin typeface="Times New Roman"/>
                <a:ea typeface="Times New Roman"/>
                <a:cs typeface="Times New Roman"/>
              </a:rPr>
              <a:t>Татарстан</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2336758246"/>
              </p:ext>
            </p:extLst>
          </p:nvPr>
        </p:nvGraphicFramePr>
        <p:xfrm>
          <a:off x="323528" y="1628800"/>
          <a:ext cx="8424936" cy="3377438"/>
        </p:xfrm>
        <a:graphic>
          <a:graphicData uri="http://schemas.openxmlformats.org/drawingml/2006/table">
            <a:tbl>
              <a:tblPr firstRow="1" firstCol="1" bandRow="1">
                <a:tableStyleId>{5C22544A-7EE6-4342-B048-85BDC9FD1C3A}</a:tableStyleId>
              </a:tblPr>
              <a:tblGrid>
                <a:gridCol w="1008112"/>
                <a:gridCol w="720080"/>
                <a:gridCol w="1008112"/>
                <a:gridCol w="1174140"/>
                <a:gridCol w="450215"/>
                <a:gridCol w="450215"/>
                <a:gridCol w="449580"/>
                <a:gridCol w="450215"/>
                <a:gridCol w="1058083"/>
                <a:gridCol w="648072"/>
                <a:gridCol w="1008112"/>
              </a:tblGrid>
              <a:tr h="0">
                <a:tc>
                  <a:txBody>
                    <a:bodyPr/>
                    <a:lstStyle/>
                    <a:p>
                      <a:pPr algn="ctr">
                        <a:lnSpc>
                          <a:spcPct val="115000"/>
                        </a:lnSpc>
                        <a:spcAft>
                          <a:spcPts val="0"/>
                        </a:spcAft>
                      </a:pPr>
                      <a:r>
                        <a:rPr lang="ru-RU" sz="1800" dirty="0" smtClean="0">
                          <a:solidFill>
                            <a:schemeClr val="bg1"/>
                          </a:solidFill>
                          <a:effectLst/>
                        </a:rPr>
                        <a:t>Пред</a:t>
                      </a:r>
                    </a:p>
                    <a:p>
                      <a:pPr algn="ctr">
                        <a:lnSpc>
                          <a:spcPct val="115000"/>
                        </a:lnSpc>
                        <a:spcAft>
                          <a:spcPts val="0"/>
                        </a:spcAft>
                      </a:pPr>
                      <a:r>
                        <a:rPr lang="ru-RU" sz="1800" dirty="0" smtClean="0">
                          <a:solidFill>
                            <a:schemeClr val="bg1"/>
                          </a:solidFill>
                          <a:effectLst/>
                        </a:rPr>
                        <a:t>мет</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Дата</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Всего </a:t>
                      </a:r>
                      <a:r>
                        <a:rPr lang="ru-RU" sz="1800" dirty="0" smtClean="0">
                          <a:solidFill>
                            <a:schemeClr val="bg1"/>
                          </a:solidFill>
                          <a:effectLst/>
                        </a:rPr>
                        <a:t>учащих</a:t>
                      </a:r>
                    </a:p>
                    <a:p>
                      <a:pPr algn="ctr">
                        <a:lnSpc>
                          <a:spcPct val="115000"/>
                        </a:lnSpc>
                        <a:spcAft>
                          <a:spcPts val="0"/>
                        </a:spcAft>
                      </a:pPr>
                      <a:r>
                        <a:rPr lang="ru-RU" sz="1800" dirty="0" err="1" smtClean="0">
                          <a:solidFill>
                            <a:schemeClr val="bg1"/>
                          </a:solidFill>
                          <a:effectLst/>
                        </a:rPr>
                        <a:t>ся</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Из них </a:t>
                      </a:r>
                      <a:r>
                        <a:rPr lang="ru-RU" sz="1800" dirty="0" smtClean="0">
                          <a:solidFill>
                            <a:schemeClr val="bg1"/>
                          </a:solidFill>
                          <a:effectLst/>
                        </a:rPr>
                        <a:t>выполни</a:t>
                      </a:r>
                    </a:p>
                    <a:p>
                      <a:pPr algn="ctr">
                        <a:lnSpc>
                          <a:spcPct val="115000"/>
                        </a:lnSpc>
                        <a:spcAft>
                          <a:spcPts val="0"/>
                        </a:spcAft>
                      </a:pPr>
                      <a:r>
                        <a:rPr lang="ru-RU" sz="1800" dirty="0" smtClean="0">
                          <a:solidFill>
                            <a:schemeClr val="bg1"/>
                          </a:solidFill>
                          <a:effectLst/>
                        </a:rPr>
                        <a:t>ли</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«5»</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err="1" smtClean="0">
                          <a:solidFill>
                            <a:schemeClr val="bg1"/>
                          </a:solidFill>
                          <a:effectLst/>
                        </a:rPr>
                        <a:t>Успевае</a:t>
                      </a:r>
                      <a:endParaRPr lang="ru-RU" sz="1800" dirty="0" smtClean="0">
                        <a:solidFill>
                          <a:schemeClr val="bg1"/>
                        </a:solidFill>
                        <a:effectLst/>
                      </a:endParaRPr>
                    </a:p>
                    <a:p>
                      <a:pPr algn="ctr">
                        <a:lnSpc>
                          <a:spcPct val="115000"/>
                        </a:lnSpc>
                        <a:spcAft>
                          <a:spcPts val="0"/>
                        </a:spcAft>
                      </a:pPr>
                      <a:r>
                        <a:rPr lang="ru-RU" sz="1800" dirty="0" err="1" smtClean="0">
                          <a:solidFill>
                            <a:schemeClr val="bg1"/>
                          </a:solidFill>
                          <a:effectLst/>
                        </a:rPr>
                        <a:t>мость</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Каче</a:t>
                      </a:r>
                    </a:p>
                    <a:p>
                      <a:pPr algn="ctr">
                        <a:lnSpc>
                          <a:spcPct val="115000"/>
                        </a:lnSpc>
                        <a:spcAft>
                          <a:spcPts val="0"/>
                        </a:spcAft>
                      </a:pPr>
                      <a:r>
                        <a:rPr lang="ru-RU" sz="1800">
                          <a:solidFill>
                            <a:schemeClr val="bg1"/>
                          </a:solidFill>
                          <a:effectLst/>
                        </a:rPr>
                        <a:t>ство</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Средняя оценка</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0"/>
                        </a:spcAft>
                      </a:pPr>
                      <a:r>
                        <a:rPr lang="ru-RU" sz="1800">
                          <a:solidFill>
                            <a:schemeClr val="bg1"/>
                          </a:solidFill>
                          <a:effectLst/>
                        </a:rPr>
                        <a:t>Химия</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28.05.2014.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2</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tt-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0"/>
                        </a:spcAft>
                      </a:pPr>
                      <a:r>
                        <a:rPr lang="ru-RU" sz="1800">
                          <a:solidFill>
                            <a:schemeClr val="bg1"/>
                          </a:solidFill>
                          <a:effectLst/>
                        </a:rPr>
                        <a:t>Матема</a:t>
                      </a:r>
                    </a:p>
                    <a:p>
                      <a:pPr>
                        <a:lnSpc>
                          <a:spcPct val="115000"/>
                        </a:lnSpc>
                        <a:spcAft>
                          <a:spcPts val="0"/>
                        </a:spcAft>
                      </a:pPr>
                      <a:r>
                        <a:rPr lang="ru-RU" sz="1800">
                          <a:solidFill>
                            <a:schemeClr val="bg1"/>
                          </a:solidFill>
                          <a:effectLst/>
                        </a:rPr>
                        <a:t>тика</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31.05.2014.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tt-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0"/>
                        </a:spcAft>
                      </a:pPr>
                      <a:r>
                        <a:rPr lang="ru-RU" sz="1800">
                          <a:solidFill>
                            <a:schemeClr val="bg1"/>
                          </a:solidFill>
                          <a:effectLst/>
                        </a:rPr>
                        <a:t>Биоло</a:t>
                      </a:r>
                    </a:p>
                    <a:p>
                      <a:pPr>
                        <a:lnSpc>
                          <a:spcPct val="115000"/>
                        </a:lnSpc>
                        <a:spcAft>
                          <a:spcPts val="0"/>
                        </a:spcAft>
                      </a:pPr>
                      <a:r>
                        <a:rPr lang="ru-RU" sz="1800">
                          <a:solidFill>
                            <a:schemeClr val="bg1"/>
                          </a:solidFill>
                          <a:effectLst/>
                        </a:rPr>
                        <a:t>гия</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03.06.2014.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100</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tt-RU" sz="1800" dirty="0">
                          <a:solidFill>
                            <a:schemeClr val="bg1"/>
                          </a:solidFill>
                          <a:effectLst/>
                        </a:rPr>
                        <a:t>4</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0">
                <a:tc>
                  <a:txBody>
                    <a:bodyPr/>
                    <a:lstStyle/>
                    <a:p>
                      <a:pPr>
                        <a:lnSpc>
                          <a:spcPct val="115000"/>
                        </a:lnSpc>
                        <a:spcAft>
                          <a:spcPts val="0"/>
                        </a:spcAft>
                      </a:pPr>
                      <a:r>
                        <a:rPr lang="ru-RU" sz="1800">
                          <a:solidFill>
                            <a:schemeClr val="bg1"/>
                          </a:solidFill>
                          <a:effectLst/>
                        </a:rPr>
                        <a:t>Русский язык</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dirty="0">
                          <a:solidFill>
                            <a:schemeClr val="bg1"/>
                          </a:solidFill>
                          <a:effectLst/>
                        </a:rPr>
                        <a:t>06.06.2014.</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4</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2</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ru-RU" sz="1800">
                          <a:solidFill>
                            <a:schemeClr val="bg1"/>
                          </a:solidFill>
                          <a:effectLst/>
                        </a:rPr>
                        <a:t>100</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gn="ctr">
                        <a:lnSpc>
                          <a:spcPct val="115000"/>
                        </a:lnSpc>
                        <a:spcAft>
                          <a:spcPts val="0"/>
                        </a:spcAft>
                      </a:pPr>
                      <a:r>
                        <a:rPr lang="tt-RU" sz="1800" dirty="0">
                          <a:solidFill>
                            <a:schemeClr val="bg1"/>
                          </a:solidFill>
                          <a:effectLst/>
                        </a:rPr>
                        <a:t>4,5</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1026400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1800" dirty="0">
                <a:latin typeface="Times New Roman"/>
                <a:ea typeface="Times New Roman"/>
                <a:cs typeface="Times New Roman"/>
              </a:rPr>
              <a:t>Состав обучающихся</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    На сегодняшний день школа имеет  два уровня образования, в которых  обучается 38 учащихся, в филиале – 2 учащихся. </a:t>
            </a: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600" dirty="0">
                <a:ea typeface="Calibri"/>
                <a:cs typeface="Times New Roman"/>
              </a:rPr>
              <a:t/>
            </a:r>
            <a:br>
              <a:rPr lang="ru-RU" sz="1600" dirty="0">
                <a:ea typeface="Calibri"/>
                <a:cs typeface="Times New Roman"/>
              </a:rPr>
            </a:br>
            <a:endParaRPr lang="ru-RU" sz="18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556792"/>
            <a:ext cx="835292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1948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400" dirty="0">
                <a:latin typeface="Times New Roman"/>
                <a:ea typeface="Times New Roman"/>
                <a:cs typeface="Times New Roman"/>
              </a:rPr>
              <a:t>Муниципальное бюджетное общеобразовательное учреждение  «Основная  общеобразовательная школа села </a:t>
            </a:r>
            <a:r>
              <a:rPr lang="ru-RU" sz="2400" dirty="0" err="1">
                <a:latin typeface="Times New Roman"/>
                <a:ea typeface="Times New Roman"/>
                <a:cs typeface="Times New Roman"/>
              </a:rPr>
              <a:t>Асеево</a:t>
            </a:r>
            <a:r>
              <a:rPr lang="ru-RU" sz="2400" dirty="0">
                <a:latin typeface="Times New Roman"/>
                <a:ea typeface="Times New Roman"/>
                <a:cs typeface="Times New Roman"/>
              </a:rPr>
              <a:t>» </a:t>
            </a:r>
            <a:r>
              <a:rPr lang="ru-RU" sz="2400" dirty="0" err="1">
                <a:latin typeface="Times New Roman"/>
                <a:ea typeface="Times New Roman"/>
                <a:cs typeface="Times New Roman"/>
              </a:rPr>
              <a:t>Азнакаевского</a:t>
            </a:r>
            <a:r>
              <a:rPr lang="ru-RU" sz="2400" dirty="0">
                <a:latin typeface="Times New Roman"/>
                <a:ea typeface="Times New Roman"/>
                <a:cs typeface="Times New Roman"/>
              </a:rPr>
              <a:t> муниципального района РТ является государственным образовательным учреждением.  </a:t>
            </a:r>
            <a:r>
              <a:rPr lang="ru-RU" sz="2000" dirty="0">
                <a:ea typeface="Calibri"/>
                <a:cs typeface="Times New Roman"/>
              </a:rPr>
              <a:t/>
            </a:r>
            <a:br>
              <a:rPr lang="ru-RU" sz="2000" dirty="0">
                <a:ea typeface="Calibri"/>
                <a:cs typeface="Times New Roman"/>
              </a:rPr>
            </a:br>
            <a:r>
              <a:rPr lang="ru-RU" sz="2400" dirty="0">
                <a:latin typeface="Times New Roman"/>
                <a:ea typeface="Times New Roman"/>
                <a:cs typeface="Times New Roman"/>
              </a:rPr>
              <a:t>   Администрация школы контролирует повышение профессиональной подготовленности учителей. </a:t>
            </a:r>
            <a:r>
              <a:rPr lang="ru-RU" sz="2000" dirty="0">
                <a:ea typeface="Calibri"/>
                <a:cs typeface="Times New Roman"/>
              </a:rPr>
              <a:t/>
            </a:r>
            <a:br>
              <a:rPr lang="ru-RU" sz="2000" dirty="0">
                <a:ea typeface="Calibri"/>
                <a:cs typeface="Times New Roman"/>
              </a:rPr>
            </a:br>
            <a:r>
              <a:rPr lang="ru-RU" sz="2400" dirty="0">
                <a:latin typeface="Times New Roman"/>
                <a:ea typeface="Times New Roman"/>
                <a:cs typeface="Times New Roman"/>
              </a:rPr>
              <a:t>   Учащиеся активно участвуют в олимпиадах, конференциях, конкурсах, благотворительных ярмарках, мероприятиях.   </a:t>
            </a:r>
            <a:r>
              <a:rPr lang="ru-RU" sz="2400" dirty="0" smtClean="0">
                <a:latin typeface="Times New Roman"/>
                <a:ea typeface="Times New Roman"/>
                <a:cs typeface="Times New Roman"/>
              </a:rPr>
              <a:t>   </a:t>
            </a:r>
            <a:r>
              <a:rPr lang="ru-RU" sz="2400" dirty="0">
                <a:latin typeface="Times New Roman"/>
                <a:ea typeface="Times New Roman"/>
                <a:cs typeface="Times New Roman"/>
              </a:rPr>
              <a:t>Поставленные цели реализуются на основе введения в учебно-воспитательный процесс современных инновационных технологий  обучения. Таким образом, многое делается для улучшения учебно-воспитательного процесса.</a:t>
            </a:r>
            <a:endParaRPr lang="ru-RU" sz="2400" dirty="0"/>
          </a:p>
        </p:txBody>
      </p:sp>
    </p:spTree>
    <p:extLst>
      <p:ext uri="{BB962C8B-B14F-4D97-AF65-F5344CB8AC3E}">
        <p14:creationId xmlns:p14="http://schemas.microsoft.com/office/powerpoint/2010/main" val="2629495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3">
            <a:schemeClr val="lt1"/>
          </a:lnRef>
          <a:fillRef idx="1">
            <a:schemeClr val="accent1"/>
          </a:fillRef>
          <a:effectRef idx="1">
            <a:schemeClr val="accent1"/>
          </a:effectRef>
          <a:fontRef idx="minor">
            <a:schemeClr val="lt1"/>
          </a:fontRef>
        </p:style>
        <p:txBody>
          <a:bodyPr>
            <a:normAutofit/>
          </a:bodyPr>
          <a:lstStyle/>
          <a:p>
            <a:endParaRPr lang="ru-RU" sz="1800" dirty="0"/>
          </a:p>
        </p:txBody>
      </p:sp>
      <p:pic>
        <p:nvPicPr>
          <p:cNvPr id="10242" name="Picture 2" descr="E:\фотки школы\20141127_0855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980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11266" name="Picture 2" descr="E:\фотки школы\20141227_1033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787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12290" name="Picture 2" descr="E:\фотки школы\20141227_1644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003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13314" name="Picture 2" descr="E:\фотки школы\DSC_019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89106"/>
            <a:ext cx="9144000" cy="607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146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14338" name="Picture 2" descr="E:\фотки школы\20141025_1857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437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r>
              <a:rPr lang="ru-RU" b="1" dirty="0">
                <a:latin typeface="Times New Roman"/>
                <a:ea typeface="Times New Roman"/>
              </a:rPr>
              <a:t>Работа с педагогическими </a:t>
            </a:r>
            <a:r>
              <a:rPr lang="ru-RU" b="1" dirty="0" smtClean="0">
                <a:latin typeface="Times New Roman"/>
                <a:ea typeface="Times New Roman"/>
              </a:rPr>
              <a:t>кадрами</a:t>
            </a:r>
            <a:endParaRPr lang="ru-RU" dirty="0"/>
          </a:p>
        </p:txBody>
      </p:sp>
    </p:spTree>
    <p:extLst>
      <p:ext uri="{BB962C8B-B14F-4D97-AF65-F5344CB8AC3E}">
        <p14:creationId xmlns:p14="http://schemas.microsoft.com/office/powerpoint/2010/main" val="224133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spcAft>
                <a:spcPts val="0"/>
              </a:spcAft>
            </a:pPr>
            <a:r>
              <a:rPr lang="ru-RU" sz="3600" dirty="0">
                <a:latin typeface="Times New Roman"/>
                <a:ea typeface="Times New Roman"/>
                <a:cs typeface="Times New Roman"/>
              </a:rPr>
              <a:t>Учителя в школе работают по инновационным технологиям. Регулярно проводятся педсоветы, совещания при директоре, заместителе директора, совещания руководителей школьных методических объединений, профсоюзные собрания, родительские собрания, собеседования по подготовке к ОГЭ. Работа с педагогическими кадрами ведется эффективно и результативно. </a:t>
            </a:r>
            <a:r>
              <a:rPr lang="ru-RU" sz="3200" dirty="0">
                <a:ea typeface="Calibri"/>
                <a:cs typeface="Times New Roman"/>
              </a:rPr>
              <a:t/>
            </a:r>
            <a:br>
              <a:rPr lang="ru-RU" sz="3200" dirty="0">
                <a:ea typeface="Calibri"/>
                <a:cs typeface="Times New Roman"/>
              </a:rPr>
            </a:br>
            <a:r>
              <a:rPr lang="ru-RU" sz="3600" dirty="0">
                <a:ea typeface="Calibri"/>
                <a:cs typeface="Times New Roman"/>
              </a:rPr>
              <a:t/>
            </a:r>
            <a:br>
              <a:rPr lang="ru-RU" sz="3600" dirty="0">
                <a:ea typeface="Calibri"/>
                <a:cs typeface="Times New Roman"/>
              </a:rPr>
            </a:br>
            <a:endParaRPr lang="ru-RU" sz="3600" dirty="0"/>
          </a:p>
        </p:txBody>
      </p:sp>
    </p:spTree>
    <p:extLst>
      <p:ext uri="{BB962C8B-B14F-4D97-AF65-F5344CB8AC3E}">
        <p14:creationId xmlns:p14="http://schemas.microsoft.com/office/powerpoint/2010/main" val="23746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15362" name="Picture 2" descr="E:\фотки школы\20150122_1242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267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ru-RU" sz="1800" dirty="0"/>
          </a:p>
        </p:txBody>
      </p:sp>
      <p:pic>
        <p:nvPicPr>
          <p:cNvPr id="22530" name="Picture 2" descr="E:\фотки школы\20141031_1805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844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dirty="0">
                <a:latin typeface="Times New Roman"/>
                <a:ea typeface="Times New Roman"/>
                <a:cs typeface="Times New Roman"/>
              </a:rPr>
              <a:t>Методическая работа</a:t>
            </a:r>
            <a:r>
              <a:rPr lang="ru-RU" sz="4000" dirty="0">
                <a:ea typeface="Calibri"/>
                <a:cs typeface="Times New Roman"/>
              </a:rPr>
              <a:t/>
            </a:r>
            <a:br>
              <a:rPr lang="ru-RU" sz="4000" dirty="0">
                <a:ea typeface="Calibri"/>
                <a:cs typeface="Times New Roman"/>
              </a:rPr>
            </a:br>
            <a:endParaRPr lang="ru-RU" dirty="0"/>
          </a:p>
        </p:txBody>
      </p:sp>
    </p:spTree>
    <p:extLst>
      <p:ext uri="{BB962C8B-B14F-4D97-AF65-F5344CB8AC3E}">
        <p14:creationId xmlns:p14="http://schemas.microsoft.com/office/powerpoint/2010/main" val="102542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3200" spc="-15" dirty="0">
                <a:solidFill>
                  <a:schemeClr val="bg1"/>
                </a:solidFill>
                <a:latin typeface="Times New Roman"/>
                <a:ea typeface="Times New Roman"/>
                <a:cs typeface="Times New Roman"/>
              </a:rPr>
              <a:t>Содержание и формы методической работы определены в соответствии </a:t>
            </a:r>
            <a:r>
              <a:rPr lang="ru-RU" sz="3200" spc="-5" dirty="0">
                <a:solidFill>
                  <a:schemeClr val="bg1"/>
                </a:solidFill>
                <a:latin typeface="Times New Roman"/>
                <a:ea typeface="Times New Roman"/>
                <a:cs typeface="Times New Roman"/>
              </a:rPr>
              <a:t>с направлением инновационной работы школы. Методическая </a:t>
            </a:r>
            <a:r>
              <a:rPr lang="ru-RU" sz="3200" dirty="0">
                <a:solidFill>
                  <a:schemeClr val="bg1"/>
                </a:solidFill>
                <a:latin typeface="Times New Roman"/>
                <a:ea typeface="Times New Roman"/>
                <a:cs typeface="Times New Roman"/>
              </a:rPr>
              <a:t>работа направлена на разработку и внедрение нового содержания образова</a:t>
            </a:r>
            <a:r>
              <a:rPr lang="ru-RU" sz="3200" spc="5" dirty="0">
                <a:solidFill>
                  <a:schemeClr val="bg1"/>
                </a:solidFill>
                <a:latin typeface="Times New Roman"/>
                <a:ea typeface="Times New Roman"/>
                <a:cs typeface="Times New Roman"/>
              </a:rPr>
              <a:t>ния, на преодоление трудностей, на совершенствование методической дея­тельности учителя, повышение мастерства учителей. Всей методической работой руководит </a:t>
            </a:r>
            <a:r>
              <a:rPr lang="ru-RU" sz="3200" spc="5" dirty="0" err="1">
                <a:solidFill>
                  <a:schemeClr val="bg1"/>
                </a:solidFill>
                <a:latin typeface="Times New Roman"/>
                <a:ea typeface="Times New Roman"/>
                <a:cs typeface="Times New Roman"/>
              </a:rPr>
              <a:t>методсовет</a:t>
            </a:r>
            <a:r>
              <a:rPr lang="ru-RU" sz="3200" spc="5" dirty="0">
                <a:solidFill>
                  <a:schemeClr val="bg1"/>
                </a:solidFill>
                <a:latin typeface="Times New Roman"/>
                <a:ea typeface="Times New Roman"/>
                <a:cs typeface="Times New Roman"/>
              </a:rPr>
              <a:t>. В </a:t>
            </a:r>
            <a:r>
              <a:rPr lang="ru-RU" sz="3200" spc="5" dirty="0" err="1">
                <a:solidFill>
                  <a:schemeClr val="bg1"/>
                </a:solidFill>
                <a:latin typeface="Times New Roman"/>
                <a:ea typeface="Times New Roman"/>
                <a:cs typeface="Times New Roman"/>
              </a:rPr>
              <a:t>методсовет</a:t>
            </a:r>
            <a:r>
              <a:rPr lang="ru-RU" sz="3200" spc="5" dirty="0">
                <a:solidFill>
                  <a:schemeClr val="bg1"/>
                </a:solidFill>
                <a:latin typeface="Times New Roman"/>
                <a:ea typeface="Times New Roman"/>
                <a:cs typeface="Times New Roman"/>
              </a:rPr>
              <a:t> входят наиболее опытные учителя, учителя-методисты, руководители </a:t>
            </a:r>
            <a:r>
              <a:rPr lang="ru-RU" sz="3200" spc="5" dirty="0" err="1">
                <a:solidFill>
                  <a:schemeClr val="bg1"/>
                </a:solidFill>
                <a:latin typeface="Times New Roman"/>
                <a:ea typeface="Times New Roman"/>
                <a:cs typeface="Times New Roman"/>
              </a:rPr>
              <a:t>мето</a:t>
            </a:r>
            <a:r>
              <a:rPr lang="ru-RU" sz="3200" spc="-10" dirty="0" err="1">
                <a:solidFill>
                  <a:schemeClr val="bg1"/>
                </a:solidFill>
                <a:latin typeface="Times New Roman"/>
                <a:ea typeface="Times New Roman"/>
                <a:cs typeface="Times New Roman"/>
              </a:rPr>
              <a:t>добъединений</a:t>
            </a:r>
            <a:r>
              <a:rPr lang="ru-RU" sz="3200" spc="-10" dirty="0">
                <a:solidFill>
                  <a:schemeClr val="bg1"/>
                </a:solidFill>
                <a:latin typeface="Times New Roman"/>
                <a:ea typeface="Times New Roman"/>
                <a:cs typeface="Times New Roman"/>
              </a:rPr>
              <a:t>.</a:t>
            </a:r>
            <a:r>
              <a:rPr lang="ru-RU" sz="3200" dirty="0">
                <a:solidFill>
                  <a:schemeClr val="bg1"/>
                </a:solidFill>
                <a:ea typeface="Calibri"/>
                <a:cs typeface="Times New Roman"/>
              </a:rPr>
              <a:t/>
            </a:r>
            <a:br>
              <a:rPr lang="ru-RU" sz="3200" dirty="0">
                <a:solidFill>
                  <a:schemeClr val="bg1"/>
                </a:solidFill>
                <a:ea typeface="Calibri"/>
                <a:cs typeface="Times New Roman"/>
              </a:rPr>
            </a:br>
            <a:endParaRPr lang="ru-RU" sz="3200" dirty="0">
              <a:solidFill>
                <a:schemeClr val="bg1"/>
              </a:solidFill>
            </a:endParaRPr>
          </a:p>
        </p:txBody>
      </p:sp>
    </p:spTree>
    <p:extLst>
      <p:ext uri="{BB962C8B-B14F-4D97-AF65-F5344CB8AC3E}">
        <p14:creationId xmlns:p14="http://schemas.microsoft.com/office/powerpoint/2010/main" val="4110023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indent="450215">
              <a:lnSpc>
                <a:spcPct val="115000"/>
              </a:lnSpc>
              <a:spcAft>
                <a:spcPts val="0"/>
              </a:spcAft>
            </a:pPr>
            <a:r>
              <a:rPr lang="ru-RU" sz="2800" spc="5" dirty="0">
                <a:solidFill>
                  <a:schemeClr val="bg1"/>
                </a:solidFill>
                <a:latin typeface="Times New Roman"/>
                <a:ea typeface="Times New Roman"/>
                <a:cs typeface="Times New Roman"/>
              </a:rPr>
              <a:t>Методический совет:</a:t>
            </a:r>
            <a:r>
              <a:rPr lang="ru-RU" sz="2800" dirty="0">
                <a:solidFill>
                  <a:schemeClr val="bg1"/>
                </a:solidFill>
                <a:ea typeface="Calibri"/>
                <a:cs typeface="Times New Roman"/>
              </a:rPr>
              <a:t/>
            </a:r>
            <a:br>
              <a:rPr lang="ru-RU" sz="2800" dirty="0">
                <a:solidFill>
                  <a:schemeClr val="bg1"/>
                </a:solidFill>
                <a:ea typeface="Calibri"/>
                <a:cs typeface="Times New Roman"/>
              </a:rPr>
            </a:br>
            <a:r>
              <a:rPr lang="ru-RU" sz="2800" spc="10" dirty="0">
                <a:solidFill>
                  <a:schemeClr val="bg1"/>
                </a:solidFill>
                <a:latin typeface="Times New Roman"/>
                <a:ea typeface="Times New Roman"/>
                <a:cs typeface="Times New Roman"/>
              </a:rPr>
              <a:t>- реализует задачи методической работы, поставленные  на конкретный учебный год,</a:t>
            </a:r>
            <a:r>
              <a:rPr lang="ru-RU" sz="2800" dirty="0">
                <a:solidFill>
                  <a:schemeClr val="bg1"/>
                </a:solidFill>
                <a:ea typeface="Calibri"/>
                <a:cs typeface="Times New Roman"/>
              </a:rPr>
              <a:t/>
            </a:r>
            <a:br>
              <a:rPr lang="ru-RU" sz="2800" dirty="0">
                <a:solidFill>
                  <a:schemeClr val="bg1"/>
                </a:solidFill>
                <a:ea typeface="Calibri"/>
                <a:cs typeface="Times New Roman"/>
              </a:rPr>
            </a:br>
            <a:r>
              <a:rPr lang="ru-RU" sz="2800" spc="10" dirty="0">
                <a:solidFill>
                  <a:schemeClr val="bg1"/>
                </a:solidFill>
                <a:latin typeface="Times New Roman"/>
                <a:ea typeface="Times New Roman"/>
                <a:cs typeface="Times New Roman"/>
              </a:rPr>
              <a:t>- направляет работу методических объединений,</a:t>
            </a:r>
            <a:r>
              <a:rPr lang="ru-RU" sz="2800" dirty="0">
                <a:solidFill>
                  <a:schemeClr val="bg1"/>
                </a:solidFill>
                <a:ea typeface="Calibri"/>
                <a:cs typeface="Times New Roman"/>
              </a:rPr>
              <a:t/>
            </a:r>
            <a:br>
              <a:rPr lang="ru-RU" sz="2800" dirty="0">
                <a:solidFill>
                  <a:schemeClr val="bg1"/>
                </a:solidFill>
                <a:ea typeface="Calibri"/>
                <a:cs typeface="Times New Roman"/>
              </a:rPr>
            </a:br>
            <a:r>
              <a:rPr lang="ru-RU" sz="2800" spc="20" dirty="0">
                <a:solidFill>
                  <a:schemeClr val="bg1"/>
                </a:solidFill>
                <a:latin typeface="Times New Roman"/>
                <a:ea typeface="Times New Roman"/>
                <a:cs typeface="Times New Roman"/>
              </a:rPr>
              <a:t>- готовит и проводит </a:t>
            </a:r>
            <a:r>
              <a:rPr lang="ru-RU" sz="2800" spc="20" dirty="0" err="1">
                <a:solidFill>
                  <a:schemeClr val="bg1"/>
                </a:solidFill>
                <a:latin typeface="Times New Roman"/>
                <a:ea typeface="Times New Roman"/>
                <a:cs typeface="Times New Roman"/>
              </a:rPr>
              <a:t>взаимопосещения</a:t>
            </a:r>
            <a:r>
              <a:rPr lang="ru-RU" sz="2800" spc="20" dirty="0">
                <a:solidFill>
                  <a:schemeClr val="bg1"/>
                </a:solidFill>
                <a:latin typeface="Times New Roman"/>
                <a:ea typeface="Times New Roman"/>
                <a:cs typeface="Times New Roman"/>
              </a:rPr>
              <a:t>, предметные недели,</a:t>
            </a:r>
            <a:r>
              <a:rPr lang="ru-RU" sz="2800" dirty="0">
                <a:solidFill>
                  <a:schemeClr val="bg1"/>
                </a:solidFill>
                <a:ea typeface="Calibri"/>
                <a:cs typeface="Times New Roman"/>
              </a:rPr>
              <a:t/>
            </a:r>
            <a:br>
              <a:rPr lang="ru-RU" sz="2800" dirty="0">
                <a:solidFill>
                  <a:schemeClr val="bg1"/>
                </a:solidFill>
                <a:ea typeface="Calibri"/>
                <a:cs typeface="Times New Roman"/>
              </a:rPr>
            </a:br>
            <a:r>
              <a:rPr lang="ru-RU" sz="2800" spc="30" dirty="0">
                <a:solidFill>
                  <a:schemeClr val="bg1"/>
                </a:solidFill>
                <a:latin typeface="Times New Roman"/>
                <a:ea typeface="Times New Roman"/>
                <a:cs typeface="Times New Roman"/>
              </a:rPr>
              <a:t>- обобщает и внедряет передовой педагогический опыт, организует </a:t>
            </a:r>
            <a:r>
              <a:rPr lang="ru-RU" sz="2800" spc="10" dirty="0">
                <a:solidFill>
                  <a:schemeClr val="bg1"/>
                </a:solidFill>
                <a:latin typeface="Times New Roman"/>
                <a:ea typeface="Times New Roman"/>
                <a:cs typeface="Times New Roman"/>
              </a:rPr>
              <a:t>наставничество и руководит им,</a:t>
            </a:r>
            <a:r>
              <a:rPr lang="ru-RU" sz="2800" dirty="0">
                <a:solidFill>
                  <a:schemeClr val="bg1"/>
                </a:solidFill>
                <a:ea typeface="Calibri"/>
                <a:cs typeface="Times New Roman"/>
              </a:rPr>
              <a:t/>
            </a:r>
            <a:br>
              <a:rPr lang="ru-RU" sz="2800" dirty="0">
                <a:solidFill>
                  <a:schemeClr val="bg1"/>
                </a:solidFill>
                <a:ea typeface="Calibri"/>
                <a:cs typeface="Times New Roman"/>
              </a:rPr>
            </a:br>
            <a:r>
              <a:rPr lang="ru-RU" sz="2800" spc="5" dirty="0">
                <a:solidFill>
                  <a:schemeClr val="bg1"/>
                </a:solidFill>
                <a:latin typeface="Times New Roman"/>
                <a:ea typeface="Times New Roman"/>
                <a:cs typeface="Times New Roman"/>
              </a:rPr>
              <a:t>- анализирует итоги контрольных текстовых заданий, определяет пути </a:t>
            </a:r>
            <a:r>
              <a:rPr lang="ru-RU" sz="2800" spc="20" dirty="0">
                <a:solidFill>
                  <a:schemeClr val="bg1"/>
                </a:solidFill>
                <a:latin typeface="Times New Roman"/>
                <a:ea typeface="Times New Roman"/>
                <a:cs typeface="Times New Roman"/>
              </a:rPr>
              <a:t>устранения пробелов в знаниях учащихся,</a:t>
            </a:r>
            <a:r>
              <a:rPr lang="ru-RU" sz="2800" dirty="0">
                <a:solidFill>
                  <a:schemeClr val="bg1"/>
                </a:solidFill>
                <a:ea typeface="Calibri"/>
                <a:cs typeface="Times New Roman"/>
              </a:rPr>
              <a:t/>
            </a:r>
            <a:br>
              <a:rPr lang="ru-RU" sz="2800" dirty="0">
                <a:solidFill>
                  <a:schemeClr val="bg1"/>
                </a:solidFill>
                <a:ea typeface="Calibri"/>
                <a:cs typeface="Times New Roman"/>
              </a:rPr>
            </a:br>
            <a:r>
              <a:rPr lang="ru-RU" sz="2800" spc="5" dirty="0">
                <a:solidFill>
                  <a:schemeClr val="bg1"/>
                </a:solidFill>
                <a:latin typeface="Times New Roman"/>
                <a:ea typeface="Times New Roman"/>
                <a:cs typeface="Times New Roman"/>
              </a:rPr>
              <a:t>- организует и проводит психолого-педагогические семинары, деловые </a:t>
            </a:r>
            <a:r>
              <a:rPr lang="ru-RU" sz="2800" dirty="0">
                <a:solidFill>
                  <a:schemeClr val="bg1"/>
                </a:solidFill>
                <a:latin typeface="Times New Roman"/>
                <a:ea typeface="Times New Roman"/>
                <a:cs typeface="Times New Roman"/>
              </a:rPr>
              <a:t>игры</a:t>
            </a:r>
            <a:r>
              <a:rPr lang="ru-RU" sz="1800" dirty="0">
                <a:solidFill>
                  <a:srgbClr val="000000"/>
                </a:solidFill>
                <a:latin typeface="Times New Roman"/>
                <a:ea typeface="Times New Roman"/>
                <a:cs typeface="Times New Roman"/>
              </a:rPr>
              <a:t>.</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1558541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3200" dirty="0">
                <a:latin typeface="Times New Roman"/>
                <a:ea typeface="Times New Roman"/>
                <a:cs typeface="Times New Roman"/>
              </a:rPr>
              <a:t>В школе работает  4 методических объединения: цикл начального общего образования, гуманитарный, естественно-математический, спортивно-художественный цикл.</a:t>
            </a:r>
            <a:r>
              <a:rPr lang="ru-RU" sz="3200" dirty="0">
                <a:ea typeface="Calibri"/>
                <a:cs typeface="Times New Roman"/>
              </a:rPr>
              <a:t/>
            </a:r>
            <a:br>
              <a:rPr lang="ru-RU" sz="3200" dirty="0">
                <a:ea typeface="Calibri"/>
                <a:cs typeface="Times New Roman"/>
              </a:rPr>
            </a:br>
            <a:r>
              <a:rPr lang="ru-RU" sz="3200" dirty="0">
                <a:latin typeface="Times New Roman"/>
                <a:ea typeface="Times New Roman"/>
                <a:cs typeface="Times New Roman"/>
              </a:rPr>
              <a:t>Методическая тема района - «Развитие профессиональной компетентности педагогов как фактор повышения качества образования».</a:t>
            </a:r>
            <a:r>
              <a:rPr lang="ru-RU" sz="3200" dirty="0">
                <a:ea typeface="Calibri"/>
                <a:cs typeface="Times New Roman"/>
              </a:rPr>
              <a:t/>
            </a:r>
            <a:br>
              <a:rPr lang="ru-RU" sz="3200" dirty="0">
                <a:ea typeface="Calibri"/>
                <a:cs typeface="Times New Roman"/>
              </a:rPr>
            </a:br>
            <a:r>
              <a:rPr lang="ru-RU" sz="3200" dirty="0">
                <a:latin typeface="Times New Roman"/>
                <a:ea typeface="Times New Roman"/>
                <a:cs typeface="Times New Roman"/>
              </a:rPr>
              <a:t>          Методическая тема школы - «Педагогический мониторинг – как фактор повышения качества учебно – воспитательного процесса в условиях модернизации образования».</a:t>
            </a:r>
            <a:endParaRPr lang="ru-RU" sz="3200" dirty="0"/>
          </a:p>
        </p:txBody>
      </p:sp>
    </p:spTree>
    <p:extLst>
      <p:ext uri="{BB962C8B-B14F-4D97-AF65-F5344CB8AC3E}">
        <p14:creationId xmlns:p14="http://schemas.microsoft.com/office/powerpoint/2010/main" val="1313666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lvl="0">
              <a:lnSpc>
                <a:spcPct val="115000"/>
              </a:lnSpc>
              <a:spcAft>
                <a:spcPts val="0"/>
              </a:spcAft>
              <a:tabLst>
                <a:tab pos="457200" algn="l"/>
              </a:tabLst>
            </a:pPr>
            <a:r>
              <a:rPr lang="ru-RU" sz="2000" dirty="0">
                <a:latin typeface="Times New Roman"/>
                <a:ea typeface="Times New Roman"/>
              </a:rPr>
              <a:t>Характеристика </a:t>
            </a:r>
            <a:r>
              <a:rPr lang="ru-RU" sz="2000" dirty="0" smtClean="0">
                <a:latin typeface="Times New Roman"/>
                <a:ea typeface="Times New Roman"/>
              </a:rPr>
              <a:t>педагогических технологий:</a:t>
            </a:r>
            <a:br>
              <a:rPr lang="ru-RU" sz="2000" dirty="0" smtClean="0">
                <a:latin typeface="Times New Roman"/>
                <a:ea typeface="Times New Roman"/>
              </a:rPr>
            </a:br>
            <a:r>
              <a:rPr lang="ru-RU" sz="2000" dirty="0">
                <a:latin typeface="Times New Roman"/>
                <a:ea typeface="Times New Roman"/>
                <a:cs typeface="Times New Roman"/>
              </a:rPr>
              <a:t>развивающее обучение</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исследовательские методы обучения</a:t>
            </a:r>
            <a:r>
              <a:rPr lang="ru-RU" sz="2000" dirty="0">
                <a:ea typeface="Calibri"/>
                <a:cs typeface="Times New Roman"/>
              </a:rPr>
              <a:t/>
            </a:r>
            <a:br>
              <a:rPr lang="ru-RU" sz="2000" dirty="0">
                <a:ea typeface="Calibri"/>
                <a:cs typeface="Times New Roman"/>
              </a:rPr>
            </a:br>
            <a:r>
              <a:rPr lang="ru-RU" sz="2000" dirty="0" err="1">
                <a:latin typeface="Times New Roman"/>
                <a:ea typeface="Times New Roman"/>
                <a:cs typeface="Times New Roman"/>
              </a:rPr>
              <a:t>разноуровневое</a:t>
            </a:r>
            <a:r>
              <a:rPr lang="ru-RU" sz="2000" dirty="0">
                <a:latin typeface="Times New Roman"/>
                <a:ea typeface="Times New Roman"/>
                <a:cs typeface="Times New Roman"/>
              </a:rPr>
              <a:t> обучение</a:t>
            </a:r>
            <a:r>
              <a:rPr lang="ru-RU" sz="2000" dirty="0">
                <a:ea typeface="Calibri"/>
                <a:cs typeface="Times New Roman"/>
              </a:rPr>
              <a:t/>
            </a:r>
            <a:br>
              <a:rPr lang="ru-RU" sz="2000" dirty="0">
                <a:ea typeface="Calibri"/>
                <a:cs typeface="Times New Roman"/>
              </a:rPr>
            </a:br>
            <a:r>
              <a:rPr lang="ru-RU" sz="2000" dirty="0" err="1">
                <a:latin typeface="Times New Roman"/>
                <a:ea typeface="Times New Roman"/>
                <a:cs typeface="Times New Roman"/>
              </a:rPr>
              <a:t>обучение</a:t>
            </a:r>
            <a:r>
              <a:rPr lang="ru-RU" sz="2000" dirty="0">
                <a:latin typeface="Times New Roman"/>
                <a:ea typeface="Times New Roman"/>
                <a:cs typeface="Times New Roman"/>
              </a:rPr>
              <a:t> в сотрудничестве (групповая, командная работа)</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социокультурная технология</a:t>
            </a:r>
            <a:r>
              <a:rPr lang="ru-RU" sz="2000" dirty="0">
                <a:ea typeface="Calibri"/>
                <a:cs typeface="Times New Roman"/>
              </a:rPr>
              <a:t/>
            </a:r>
            <a:br>
              <a:rPr lang="ru-RU" sz="2000" dirty="0">
                <a:ea typeface="Calibri"/>
                <a:cs typeface="Times New Roman"/>
              </a:rPr>
            </a:br>
            <a:r>
              <a:rPr lang="ru-RU" sz="2000" dirty="0" err="1">
                <a:latin typeface="Times New Roman"/>
                <a:ea typeface="Times New Roman"/>
                <a:cs typeface="Times New Roman"/>
              </a:rPr>
              <a:t>технология</a:t>
            </a:r>
            <a:r>
              <a:rPr lang="ru-RU" sz="2000" dirty="0">
                <a:latin typeface="Times New Roman"/>
                <a:ea typeface="Times New Roman"/>
                <a:cs typeface="Times New Roman"/>
              </a:rPr>
              <a:t> социального проектирования</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информационно-коммуникационные технологии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личностно – ориентированное обучение</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индивидуальный подход</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проектные</a:t>
            </a:r>
            <a:r>
              <a:rPr lang="ru-RU" sz="2000" dirty="0">
                <a:ea typeface="Calibri"/>
                <a:cs typeface="Times New Roman"/>
              </a:rPr>
              <a:t/>
            </a:r>
            <a:br>
              <a:rPr lang="ru-RU" sz="2000" dirty="0">
                <a:ea typeface="Calibri"/>
                <a:cs typeface="Times New Roman"/>
              </a:rPr>
            </a:br>
            <a:r>
              <a:rPr lang="ru-RU" sz="2000" dirty="0" err="1">
                <a:latin typeface="Times New Roman"/>
                <a:ea typeface="Times New Roman"/>
                <a:cs typeface="Times New Roman"/>
              </a:rPr>
              <a:t>здоровьесберегающие</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проблемного обучения</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критического мышления</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интегрированные уроки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диспуты,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дискуссии,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дебаты</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818689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spcAft>
                <a:spcPts val="0"/>
              </a:spcAft>
            </a:pPr>
            <a:r>
              <a:rPr lang="ru-RU" sz="2700" dirty="0" smtClean="0">
                <a:latin typeface="Times New Roman"/>
                <a:ea typeface="Times New Roman"/>
                <a:cs typeface="Times New Roman"/>
              </a:rPr>
              <a:t/>
            </a:r>
            <a:br>
              <a:rPr lang="ru-RU" sz="2700" dirty="0" smtClean="0">
                <a:latin typeface="Times New Roman"/>
                <a:ea typeface="Times New Roman"/>
                <a:cs typeface="Times New Roman"/>
              </a:rPr>
            </a:br>
            <a:r>
              <a:rPr lang="ru-RU" sz="2700" dirty="0" smtClean="0">
                <a:latin typeface="Times New Roman"/>
                <a:ea typeface="Times New Roman"/>
                <a:cs typeface="Times New Roman"/>
              </a:rPr>
              <a:t>Методическая </a:t>
            </a:r>
            <a:r>
              <a:rPr lang="ru-RU" sz="2700" dirty="0">
                <a:latin typeface="Times New Roman"/>
                <a:ea typeface="Times New Roman"/>
                <a:cs typeface="Times New Roman"/>
              </a:rPr>
              <a:t>работа </a:t>
            </a:r>
            <a:r>
              <a:rPr lang="ru-RU" sz="2700" dirty="0" smtClean="0">
                <a:latin typeface="Times New Roman"/>
                <a:ea typeface="Times New Roman"/>
                <a:cs typeface="Times New Roman"/>
              </a:rPr>
              <a:t>ШМО</a:t>
            </a:r>
            <a:br>
              <a:rPr lang="ru-RU" sz="2700" dirty="0" smtClean="0">
                <a:latin typeface="Times New Roman"/>
                <a:ea typeface="Times New Roman"/>
                <a:cs typeface="Times New Roman"/>
              </a:rPr>
            </a:br>
            <a:r>
              <a:rPr lang="ru-RU" sz="2700" dirty="0">
                <a:latin typeface="Times New Roman"/>
                <a:ea typeface="Times New Roman"/>
                <a:cs typeface="Times New Roman"/>
              </a:rPr>
              <a:t>Цикл начального общего образования.</a:t>
            </a:r>
            <a:r>
              <a:rPr lang="ru-RU" sz="2700" dirty="0">
                <a:ea typeface="Calibri"/>
                <a:cs typeface="Times New Roman"/>
              </a:rPr>
              <a:t/>
            </a:r>
            <a:br>
              <a:rPr lang="ru-RU" sz="2700" dirty="0">
                <a:ea typeface="Calibri"/>
                <a:cs typeface="Times New Roman"/>
              </a:rPr>
            </a:br>
            <a:r>
              <a:rPr lang="ru-RU" sz="2700" dirty="0">
                <a:latin typeface="Times New Roman"/>
                <a:ea typeface="Times New Roman"/>
                <a:cs typeface="Times New Roman"/>
              </a:rPr>
              <a:t>          Методическая тема ШМО учителей начальных классов – «Повышение качества учебно-воспитательного процесса средствами развития познавательных способностей учеников».</a:t>
            </a:r>
            <a:r>
              <a:rPr lang="ru-RU" sz="2700" dirty="0">
                <a:ea typeface="Calibri"/>
                <a:cs typeface="Times New Roman"/>
              </a:rPr>
              <a:t/>
            </a:r>
            <a:br>
              <a:rPr lang="ru-RU" sz="2700" dirty="0">
                <a:ea typeface="Calibri"/>
                <a:cs typeface="Times New Roman"/>
              </a:rPr>
            </a:br>
            <a:r>
              <a:rPr lang="ru-RU" sz="2700" dirty="0">
                <a:latin typeface="Times New Roman"/>
                <a:ea typeface="Times New Roman"/>
                <a:cs typeface="Times New Roman"/>
              </a:rPr>
              <a:t>Цель методической работы: </a:t>
            </a:r>
            <a:r>
              <a:rPr lang="ru-RU" sz="2700" dirty="0">
                <a:ea typeface="Calibri"/>
                <a:cs typeface="Times New Roman"/>
              </a:rPr>
              <a:t/>
            </a:r>
            <a:br>
              <a:rPr lang="ru-RU" sz="2700" dirty="0">
                <a:ea typeface="Calibri"/>
                <a:cs typeface="Times New Roman"/>
              </a:rPr>
            </a:br>
            <a:r>
              <a:rPr lang="ru-RU" sz="1800" dirty="0">
                <a:latin typeface="Times New Roman"/>
                <a:ea typeface="Times New Roman"/>
                <a:cs typeface="Times New Roman"/>
              </a:rPr>
              <a:t>Дальнейшее совершенствование учебно-воспитательного процесса с учетом индивидуальных способностей, их интересов, образовательных возможностей, состояния здоровья</a:t>
            </a:r>
            <a:r>
              <a:rPr lang="ru-RU" sz="1800" dirty="0" smtClean="0">
                <a:latin typeface="Times New Roman"/>
                <a:ea typeface="Times New Roman"/>
                <a:cs typeface="Times New Roman"/>
              </a:rPr>
              <a:t>.</a:t>
            </a:r>
            <a:br>
              <a:rPr lang="ru-RU" sz="1800" dirty="0" smtClean="0">
                <a:latin typeface="Times New Roman"/>
                <a:ea typeface="Times New Roman"/>
                <a:cs typeface="Times New Roman"/>
              </a:rPr>
            </a:br>
            <a:r>
              <a:rPr lang="ru-RU" sz="2700" dirty="0">
                <a:latin typeface="Times New Roman"/>
                <a:ea typeface="Times New Roman"/>
                <a:cs typeface="Times New Roman"/>
              </a:rPr>
              <a:t>Задачи:</a:t>
            </a:r>
            <a:r>
              <a:rPr lang="ru-RU" sz="1800" dirty="0">
                <a:ea typeface="Calibri"/>
                <a:cs typeface="Times New Roman"/>
              </a:rPr>
              <a:t/>
            </a:r>
            <a:br>
              <a:rPr lang="ru-RU" sz="1800" dirty="0">
                <a:ea typeface="Calibri"/>
                <a:cs typeface="Times New Roman"/>
              </a:rPr>
            </a:br>
            <a:r>
              <a:rPr lang="ru-RU" sz="1800" dirty="0">
                <a:latin typeface="Times New Roman"/>
                <a:ea typeface="Times New Roman"/>
                <a:cs typeface="Times New Roman"/>
              </a:rPr>
              <a:t>Отработать наиболее эффективные технологии преподавания предметов сочетающих в себе разнообразные подходы к деятельности учащихся</a:t>
            </a:r>
            <a:r>
              <a:rPr lang="ru-RU" sz="1800" dirty="0">
                <a:ea typeface="Calibri"/>
                <a:cs typeface="Times New Roman"/>
              </a:rPr>
              <a:t/>
            </a:r>
            <a:br>
              <a:rPr lang="ru-RU" sz="1800" dirty="0">
                <a:ea typeface="Calibri"/>
                <a:cs typeface="Times New Roman"/>
              </a:rPr>
            </a:br>
            <a:r>
              <a:rPr lang="ru-RU" sz="1800" dirty="0">
                <a:latin typeface="Times New Roman"/>
                <a:ea typeface="Times New Roman"/>
                <a:cs typeface="Times New Roman"/>
              </a:rPr>
              <a:t>Проследить личные успехи и неудачи в усвоении учебного материала в соответствии  с динамикой развития учащихся</a:t>
            </a:r>
            <a:r>
              <a:rPr lang="ru-RU" sz="1800" dirty="0">
                <a:ea typeface="Calibri"/>
                <a:cs typeface="Times New Roman"/>
              </a:rPr>
              <a:t/>
            </a:r>
            <a:br>
              <a:rPr lang="ru-RU" sz="1800" dirty="0">
                <a:ea typeface="Calibri"/>
                <a:cs typeface="Times New Roman"/>
              </a:rPr>
            </a:br>
            <a:r>
              <a:rPr lang="ru-RU" sz="1800" dirty="0">
                <a:latin typeface="Times New Roman"/>
                <a:ea typeface="Times New Roman"/>
                <a:cs typeface="Times New Roman"/>
              </a:rPr>
              <a:t>            •     Совершенствовать работу с одарёнными детьми на уроках и внеклассных   мероприятиях.</a:t>
            </a:r>
            <a:r>
              <a:rPr lang="ru-RU" sz="1800" dirty="0">
                <a:ea typeface="Calibri"/>
                <a:cs typeface="Times New Roman"/>
              </a:rPr>
              <a:t/>
            </a:r>
            <a:br>
              <a:rPr lang="ru-RU" sz="1800" dirty="0">
                <a:ea typeface="Calibri"/>
                <a:cs typeface="Times New Roman"/>
              </a:rPr>
            </a:br>
            <a:r>
              <a:rPr lang="ru-RU" sz="1800" dirty="0">
                <a:latin typeface="Times New Roman"/>
                <a:ea typeface="Times New Roman"/>
                <a:cs typeface="Times New Roman"/>
              </a:rPr>
              <a:t>            •     Совершенствовать обобщение педагогического опыта на МО, семинарах, конференциях, конкурсах. </a:t>
            </a:r>
            <a:r>
              <a:rPr lang="ru-RU" sz="1800" dirty="0">
                <a:ea typeface="Calibri"/>
                <a:cs typeface="Times New Roman"/>
              </a:rPr>
              <a:t/>
            </a:r>
            <a:br>
              <a:rPr lang="ru-RU" sz="1800" dirty="0">
                <a:ea typeface="Calibri"/>
                <a:cs typeface="Times New Roman"/>
              </a:rPr>
            </a:br>
            <a:r>
              <a:rPr lang="ru-RU" sz="1800" dirty="0">
                <a:latin typeface="Times New Roman"/>
                <a:ea typeface="Times New Roman"/>
                <a:cs typeface="Times New Roman"/>
              </a:rPr>
              <a:t>            Методическая тема  Закировой Р.Г. - «Развитие творческих способностей учащихся»</a:t>
            </a:r>
            <a:r>
              <a:rPr lang="ru-RU" sz="1800" dirty="0">
                <a:ea typeface="Calibri"/>
                <a:cs typeface="Times New Roman"/>
              </a:rPr>
              <a:t/>
            </a:r>
            <a:br>
              <a:rPr lang="ru-RU" sz="1800" dirty="0">
                <a:ea typeface="Calibri"/>
                <a:cs typeface="Times New Roman"/>
              </a:rPr>
            </a:br>
            <a:r>
              <a:rPr lang="ru-RU" sz="1800" dirty="0">
                <a:latin typeface="Times New Roman"/>
                <a:ea typeface="Times New Roman"/>
                <a:cs typeface="Times New Roman"/>
              </a:rPr>
              <a:t>           Методическая тема  Рахмановой Р.Р. - «Формирование личностных качеств: самостоятельности, активности, уверенности  на уроках»</a:t>
            </a:r>
            <a:r>
              <a:rPr lang="ru-RU" sz="1800" dirty="0">
                <a:ea typeface="Calibri"/>
                <a:cs typeface="Times New Roman"/>
              </a:rPr>
              <a:t/>
            </a:r>
            <a:br>
              <a:rPr lang="ru-RU" sz="1800" dirty="0">
                <a:ea typeface="Calibri"/>
                <a:cs typeface="Times New Roman"/>
              </a:rPr>
            </a:br>
            <a:r>
              <a:rPr lang="ru-RU" sz="2000" dirty="0">
                <a:ea typeface="Calibri"/>
                <a:cs typeface="Times New Roman"/>
              </a:rPr>
              <a:t/>
            </a:r>
            <a:br>
              <a:rPr lang="ru-RU" sz="2000" dirty="0">
                <a:ea typeface="Calibri"/>
                <a:cs typeface="Times New Roman"/>
              </a:rPr>
            </a:b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3016285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marL="914400" lvl="2" algn="just">
              <a:lnSpc>
                <a:spcPct val="115000"/>
              </a:lnSpc>
              <a:spcAft>
                <a:spcPts val="0"/>
              </a:spcAft>
              <a:tabLst>
                <a:tab pos="318770" algn="l"/>
              </a:tabLst>
            </a:pPr>
            <a:r>
              <a:rPr lang="ru-RU" dirty="0" smtClean="0">
                <a:effectLst/>
                <a:latin typeface="Times New Roman"/>
                <a:ea typeface="Times New Roman"/>
                <a:cs typeface="Times New Roman"/>
              </a:rPr>
              <a:t>Результаты районных и республиканских предметных олимпиад, а так же результаты независимых олимпиад, в том числе интернет-олимпиадах.</a:t>
            </a:r>
            <a:br>
              <a:rPr lang="ru-RU" dirty="0" smtClean="0">
                <a:effectLst/>
                <a:latin typeface="Times New Roman"/>
                <a:ea typeface="Times New Roman"/>
                <a:cs typeface="Times New Roman"/>
              </a:rPr>
            </a:br>
            <a:r>
              <a:rPr lang="ru-RU" dirty="0">
                <a:latin typeface="Times New Roman"/>
                <a:ea typeface="Times New Roman"/>
                <a:cs typeface="Times New Roman"/>
              </a:rPr>
              <a:t/>
            </a:r>
            <a:br>
              <a:rPr lang="ru-RU" dirty="0">
                <a:latin typeface="Times New Roman"/>
                <a:ea typeface="Times New Roman"/>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3224321486"/>
              </p:ext>
            </p:extLst>
          </p:nvPr>
        </p:nvGraphicFramePr>
        <p:xfrm>
          <a:off x="395536" y="908720"/>
          <a:ext cx="8424935" cy="5513160"/>
        </p:xfrm>
        <a:graphic>
          <a:graphicData uri="http://schemas.openxmlformats.org/drawingml/2006/table">
            <a:tbl>
              <a:tblPr firstRow="1" firstCol="1" lastRow="1" lastCol="1" bandRow="1" bandCol="1">
                <a:tableStyleId>{5C22544A-7EE6-4342-B048-85BDC9FD1C3A}</a:tableStyleId>
              </a:tblPr>
              <a:tblGrid>
                <a:gridCol w="360040"/>
                <a:gridCol w="936104"/>
                <a:gridCol w="1224136"/>
                <a:gridCol w="1584176"/>
                <a:gridCol w="2664296"/>
                <a:gridCol w="1656183"/>
              </a:tblGrid>
              <a:tr h="856263">
                <a:tc>
                  <a:txBody>
                    <a:bodyPr/>
                    <a:lstStyle/>
                    <a:p>
                      <a:pPr algn="ctr">
                        <a:lnSpc>
                          <a:spcPct val="115000"/>
                        </a:lnSpc>
                        <a:spcAft>
                          <a:spcPts val="0"/>
                        </a:spcAft>
                      </a:pPr>
                      <a:r>
                        <a:rPr lang="ru-RU" sz="1050" dirty="0">
                          <a:solidFill>
                            <a:schemeClr val="bg1"/>
                          </a:solidFill>
                          <a:effectLst/>
                        </a:rPr>
                        <a:t>Год</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ctr">
                        <a:lnSpc>
                          <a:spcPct val="115000"/>
                        </a:lnSpc>
                        <a:spcAft>
                          <a:spcPts val="0"/>
                        </a:spcAft>
                      </a:pPr>
                      <a:r>
                        <a:rPr lang="ru-RU" sz="1050" dirty="0">
                          <a:solidFill>
                            <a:schemeClr val="bg1"/>
                          </a:solidFill>
                          <a:effectLst/>
                        </a:rPr>
                        <a:t>ФИО учащегося</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ctr">
                        <a:lnSpc>
                          <a:spcPct val="115000"/>
                        </a:lnSpc>
                        <a:spcAft>
                          <a:spcPts val="0"/>
                        </a:spcAft>
                      </a:pPr>
                      <a:r>
                        <a:rPr lang="ru-RU" sz="1050" dirty="0">
                          <a:solidFill>
                            <a:schemeClr val="bg1"/>
                          </a:solidFill>
                          <a:effectLst/>
                        </a:rPr>
                        <a:t>Класс, </a:t>
                      </a:r>
                      <a:r>
                        <a:rPr lang="ru-RU" sz="1050" dirty="0" smtClean="0">
                          <a:solidFill>
                            <a:schemeClr val="bg1"/>
                          </a:solidFill>
                          <a:effectLst/>
                        </a:rPr>
                        <a:t>ФИО </a:t>
                      </a:r>
                      <a:r>
                        <a:rPr lang="ru-RU" sz="1050" dirty="0">
                          <a:solidFill>
                            <a:schemeClr val="bg1"/>
                          </a:solidFill>
                          <a:effectLst/>
                        </a:rPr>
                        <a:t>учителя</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ctr">
                        <a:lnSpc>
                          <a:spcPct val="115000"/>
                        </a:lnSpc>
                        <a:spcAft>
                          <a:spcPts val="0"/>
                        </a:spcAft>
                      </a:pPr>
                      <a:r>
                        <a:rPr lang="ru-RU" sz="1050" dirty="0">
                          <a:solidFill>
                            <a:schemeClr val="bg1"/>
                          </a:solidFill>
                          <a:effectLst/>
                        </a:rPr>
                        <a:t>Предмет, название олимпиады</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ctr">
                        <a:lnSpc>
                          <a:spcPct val="115000"/>
                        </a:lnSpc>
                        <a:spcAft>
                          <a:spcPts val="0"/>
                        </a:spcAft>
                      </a:pPr>
                      <a:r>
                        <a:rPr lang="ru-RU" sz="1050">
                          <a:solidFill>
                            <a:schemeClr val="bg1"/>
                          </a:solidFill>
                          <a:effectLst/>
                        </a:rPr>
                        <a:t>Уровень участия (район, респуб., всерос, регион. и т.д.)</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ctr">
                        <a:lnSpc>
                          <a:spcPct val="115000"/>
                        </a:lnSpc>
                        <a:spcAft>
                          <a:spcPts val="0"/>
                        </a:spcAft>
                      </a:pPr>
                      <a:r>
                        <a:rPr lang="ru-RU" sz="1050">
                          <a:solidFill>
                            <a:schemeClr val="bg1"/>
                          </a:solidFill>
                          <a:effectLst/>
                        </a:rPr>
                        <a:t>Результат (место, грамота, диплом участника, сетрификат и др.)</a:t>
                      </a:r>
                      <a:endParaRPr lang="ru-RU" sz="105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gn="just">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err="1">
                          <a:solidFill>
                            <a:schemeClr val="bg1"/>
                          </a:solidFill>
                          <a:effectLst/>
                        </a:rPr>
                        <a:t>Абдухакимова</a:t>
                      </a:r>
                      <a:r>
                        <a:rPr lang="ru-RU" sz="1050" dirty="0">
                          <a:solidFill>
                            <a:schemeClr val="bg1"/>
                          </a:solidFill>
                          <a:effectLst/>
                        </a:rPr>
                        <a:t> Л.</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1кл  Закирова Р.Г</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математика</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1место, диплом </a:t>
                      </a:r>
                      <a:endParaRPr lang="ru-RU" sz="105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Борисова Диана </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1кл Закирова Р.Г</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математика</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1место, диплом</a:t>
                      </a:r>
                      <a:endParaRPr lang="ru-RU" sz="105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Мадрахимов 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1кл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математика</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1место, диплом</a:t>
                      </a:r>
                      <a:endParaRPr lang="ru-RU" sz="105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Лотфуллин И.</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математика</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1место, диплом</a:t>
                      </a:r>
                      <a:endParaRPr lang="ru-RU" sz="105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Сайфиев Раиль</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3 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математика</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Абдухакимова Л.</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 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Борисова Диана </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 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Лотфуллин И.</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1 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Исхаков 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3 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Всероссийский</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Сайфиев Раиль</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3 кл Закирова Р.Г</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Всероссийский</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Мадрахимова О. </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2 кл Рахманова 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математика</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международный</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Мадрахимова О.</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2 кл Рахманова Р.Р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Всероссийский</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Юсупова Эндже</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2кл. Рахманова Р.Р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Всероссийский</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Даминова Алина</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4кл .Рахманова 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Русский яз.</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Всероссийский</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r h="244647">
                <a:tc>
                  <a:txBody>
                    <a:bodyPr/>
                    <a:lstStyle/>
                    <a:p>
                      <a:pPr>
                        <a:lnSpc>
                          <a:spcPct val="115000"/>
                        </a:lnSpc>
                        <a:spcAft>
                          <a:spcPts val="0"/>
                        </a:spcAft>
                      </a:pPr>
                      <a:r>
                        <a:rPr lang="ru-RU" sz="1050">
                          <a:solidFill>
                            <a:schemeClr val="bg1"/>
                          </a:solidFill>
                          <a:effectLst/>
                        </a:rPr>
                        <a:t>2014</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Шубин Руслан</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gn="just">
                        <a:lnSpc>
                          <a:spcPct val="115000"/>
                        </a:lnSpc>
                        <a:spcAft>
                          <a:spcPts val="0"/>
                        </a:spcAft>
                      </a:pPr>
                      <a:r>
                        <a:rPr lang="ru-RU" sz="1050">
                          <a:solidFill>
                            <a:schemeClr val="bg1"/>
                          </a:solidFill>
                          <a:effectLst/>
                        </a:rPr>
                        <a:t>4кл Рахманова Р.Р</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Русский яз.</a:t>
                      </a:r>
                      <a:endParaRPr lang="ru-RU" sz="1050" dirty="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a:solidFill>
                            <a:schemeClr val="bg1"/>
                          </a:solidFill>
                          <a:effectLst/>
                        </a:rPr>
                        <a:t>Всероссийский</a:t>
                      </a:r>
                      <a:endParaRPr lang="ru-RU" sz="1050">
                        <a:solidFill>
                          <a:schemeClr val="bg1"/>
                        </a:solidFill>
                        <a:effectLst/>
                        <a:latin typeface="Calibri"/>
                        <a:ea typeface="Calibri"/>
                        <a:cs typeface="Times New Roman"/>
                      </a:endParaRPr>
                    </a:p>
                  </a:txBody>
                  <a:tcPr marL="39888" marR="39888" marT="0" marB="0">
                    <a:solidFill>
                      <a:srgbClr val="0070C0"/>
                    </a:solidFill>
                  </a:tcPr>
                </a:tc>
                <a:tc>
                  <a:txBody>
                    <a:bodyPr/>
                    <a:lstStyle/>
                    <a:p>
                      <a:pPr>
                        <a:lnSpc>
                          <a:spcPct val="115000"/>
                        </a:lnSpc>
                        <a:spcAft>
                          <a:spcPts val="0"/>
                        </a:spcAft>
                      </a:pPr>
                      <a:r>
                        <a:rPr lang="ru-RU" sz="1050" dirty="0">
                          <a:solidFill>
                            <a:schemeClr val="bg1"/>
                          </a:solidFill>
                          <a:effectLst/>
                        </a:rPr>
                        <a:t>1место диплом</a:t>
                      </a:r>
                      <a:endParaRPr lang="ru-RU" sz="1050" dirty="0">
                        <a:solidFill>
                          <a:schemeClr val="bg1"/>
                        </a:solidFill>
                        <a:effectLst/>
                        <a:latin typeface="Calibri"/>
                        <a:ea typeface="Calibri"/>
                        <a:cs typeface="Times New Roman"/>
                      </a:endParaRPr>
                    </a:p>
                  </a:txBody>
                  <a:tcPr marL="39888" marR="39888" marT="0" marB="0">
                    <a:solidFill>
                      <a:srgbClr val="0070C0"/>
                    </a:solidFill>
                  </a:tcPr>
                </a:tc>
              </a:tr>
            </a:tbl>
          </a:graphicData>
        </a:graphic>
      </p:graphicFrame>
    </p:spTree>
    <p:extLst>
      <p:ext uri="{BB962C8B-B14F-4D97-AF65-F5344CB8AC3E}">
        <p14:creationId xmlns:p14="http://schemas.microsoft.com/office/powerpoint/2010/main" val="94393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tabLst>
                <a:tab pos="685800" algn="l"/>
              </a:tabLst>
            </a:pPr>
            <a:r>
              <a:rPr lang="ru-RU" sz="1800" dirty="0">
                <a:latin typeface="Times New Roman"/>
                <a:ea typeface="Times New Roman"/>
                <a:cs typeface="Times New Roman"/>
              </a:rPr>
              <a:t>Участие учащихся в конкурсах, конференциях, смотрах, </a:t>
            </a:r>
            <a:r>
              <a:rPr lang="ru-RU" sz="1800" dirty="0" smtClean="0">
                <a:latin typeface="Times New Roman"/>
                <a:ea typeface="Times New Roman"/>
                <a:cs typeface="Times New Roman"/>
              </a:rPr>
              <a:t>результаты</a:t>
            </a:r>
            <a:br>
              <a:rPr lang="ru-RU" sz="1800" dirty="0" smtClean="0">
                <a:latin typeface="Times New Roman"/>
                <a:ea typeface="Times New Roman"/>
                <a:cs typeface="Times New Roman"/>
              </a:rPr>
            </a:br>
            <a:r>
              <a:rPr lang="ru-RU" sz="1800" dirty="0">
                <a:latin typeface="Times New Roman"/>
                <a:ea typeface="Times New Roman"/>
                <a:cs typeface="Times New Roman"/>
              </a:rPr>
              <a:t/>
            </a:r>
            <a:br>
              <a:rPr lang="ru-RU" sz="1800" dirty="0">
                <a:latin typeface="Times New Roman"/>
                <a:ea typeface="Times New Roman"/>
                <a:cs typeface="Times New Roman"/>
              </a:rPr>
            </a:br>
            <a:r>
              <a:rPr lang="ru-RU" sz="1800" dirty="0" smtClean="0">
                <a:latin typeface="Times New Roman"/>
                <a:ea typeface="Times New Roman"/>
                <a:cs typeface="Times New Roman"/>
              </a:rPr>
              <a:t>.</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3023576140"/>
              </p:ext>
            </p:extLst>
          </p:nvPr>
        </p:nvGraphicFramePr>
        <p:xfrm>
          <a:off x="395536" y="548680"/>
          <a:ext cx="8568952" cy="6300187"/>
        </p:xfrm>
        <a:graphic>
          <a:graphicData uri="http://schemas.openxmlformats.org/drawingml/2006/table">
            <a:tbl>
              <a:tblPr firstRow="1" firstCol="1" lastRow="1" lastCol="1" bandRow="1" bandCol="1">
                <a:tableStyleId>{5C22544A-7EE6-4342-B048-85BDC9FD1C3A}</a:tableStyleId>
              </a:tblPr>
              <a:tblGrid>
                <a:gridCol w="432047"/>
                <a:gridCol w="2016225"/>
                <a:gridCol w="936104"/>
                <a:gridCol w="936104"/>
                <a:gridCol w="2952328"/>
                <a:gridCol w="1296144"/>
              </a:tblGrid>
              <a:tr h="617177">
                <a:tc>
                  <a:txBody>
                    <a:bodyPr/>
                    <a:lstStyle/>
                    <a:p>
                      <a:pPr algn="ctr">
                        <a:lnSpc>
                          <a:spcPct val="115000"/>
                        </a:lnSpc>
                        <a:spcAft>
                          <a:spcPts val="0"/>
                        </a:spcAft>
                      </a:pPr>
                      <a:r>
                        <a:rPr lang="ru-RU" sz="1050" dirty="0">
                          <a:solidFill>
                            <a:schemeClr val="bg1"/>
                          </a:solidFill>
                          <a:effectLst/>
                        </a:rPr>
                        <a:t>Год</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ru-RU" sz="1050" dirty="0">
                          <a:solidFill>
                            <a:schemeClr val="bg1"/>
                          </a:solidFill>
                          <a:effectLst/>
                        </a:rPr>
                        <a:t>ФИО учащегося</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ru-RU" sz="1050" dirty="0">
                          <a:solidFill>
                            <a:schemeClr val="bg1"/>
                          </a:solidFill>
                          <a:effectLst/>
                        </a:rPr>
                        <a:t>Класс, </a:t>
                      </a:r>
                      <a:r>
                        <a:rPr lang="ru-RU" sz="1050" dirty="0" smtClean="0">
                          <a:solidFill>
                            <a:schemeClr val="bg1"/>
                          </a:solidFill>
                          <a:effectLst/>
                        </a:rPr>
                        <a:t>ФИО </a:t>
                      </a:r>
                      <a:r>
                        <a:rPr lang="ru-RU" sz="1050" dirty="0">
                          <a:solidFill>
                            <a:schemeClr val="bg1"/>
                          </a:solidFill>
                          <a:effectLst/>
                        </a:rPr>
                        <a:t>учителя</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ru-RU" sz="1050">
                          <a:solidFill>
                            <a:schemeClr val="bg1"/>
                          </a:solidFill>
                          <a:effectLst/>
                        </a:rPr>
                        <a:t>Название конкурса</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ru-RU" sz="1050">
                          <a:solidFill>
                            <a:schemeClr val="bg1"/>
                          </a:solidFill>
                          <a:effectLst/>
                        </a:rPr>
                        <a:t>Уровень участия (район, респуб., всерос, регион. и т.д.)</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ru-RU" sz="1050" dirty="0">
                          <a:solidFill>
                            <a:schemeClr val="bg1"/>
                          </a:solidFill>
                          <a:effectLst/>
                        </a:rPr>
                        <a:t>Результат (место, грамота, диплом участника, </a:t>
                      </a:r>
                      <a:r>
                        <a:rPr lang="ru-RU" sz="1050" dirty="0" err="1">
                          <a:solidFill>
                            <a:schemeClr val="bg1"/>
                          </a:solidFill>
                          <a:effectLst/>
                        </a:rPr>
                        <a:t>сетрификат</a:t>
                      </a:r>
                      <a:r>
                        <a:rPr lang="ru-RU" sz="1050" dirty="0">
                          <a:solidFill>
                            <a:schemeClr val="bg1"/>
                          </a:solidFill>
                          <a:effectLst/>
                        </a:rPr>
                        <a:t> и др.)</a:t>
                      </a:r>
                      <a:endParaRPr lang="ru-RU" sz="1050" dirty="0">
                        <a:solidFill>
                          <a:schemeClr val="bg1"/>
                        </a:solidFill>
                        <a:effectLst/>
                        <a:latin typeface="Calibri"/>
                        <a:ea typeface="Calibri"/>
                        <a:cs typeface="Times New Roman"/>
                      </a:endParaRPr>
                    </a:p>
                  </a:txBody>
                  <a:tcPr marL="33542" marR="33542" marT="0" marB="0">
                    <a:solidFill>
                      <a:srgbClr val="0070C0"/>
                    </a:solidFill>
                  </a:tcPr>
                </a:tc>
              </a:tr>
              <a:tr h="514314">
                <a:tc>
                  <a:txBody>
                    <a:bodyPr/>
                    <a:lstStyle/>
                    <a:p>
                      <a:pPr algn="ctr">
                        <a:lnSpc>
                          <a:spcPct val="115000"/>
                        </a:lnSpc>
                        <a:spcAft>
                          <a:spcPts val="0"/>
                        </a:spcAft>
                      </a:pPr>
                      <a:r>
                        <a:rPr lang="tt-RU" sz="1050">
                          <a:solidFill>
                            <a:schemeClr val="bg1"/>
                          </a:solidFill>
                          <a:effectLst/>
                        </a:rPr>
                        <a:t>21.11</a:t>
                      </a:r>
                      <a:endParaRPr lang="ru-RU" sz="1050">
                        <a:solidFill>
                          <a:schemeClr val="bg1"/>
                        </a:solidFill>
                        <a:effectLst/>
                      </a:endParaRPr>
                    </a:p>
                    <a:p>
                      <a:pPr algn="ctr">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nSpc>
                          <a:spcPct val="115000"/>
                        </a:lnSpc>
                        <a:spcAft>
                          <a:spcPts val="0"/>
                        </a:spcAft>
                      </a:pPr>
                      <a:r>
                        <a:rPr lang="tt-RU" sz="1050" dirty="0">
                          <a:solidFill>
                            <a:schemeClr val="bg1"/>
                          </a:solidFill>
                          <a:effectLst/>
                        </a:rPr>
                        <a:t>1. Абдухакимова Л 2. Мадрахимов Р</a:t>
                      </a:r>
                      <a:endParaRPr lang="ru-RU" sz="1050" dirty="0">
                        <a:solidFill>
                          <a:schemeClr val="bg1"/>
                        </a:solidFill>
                        <a:effectLst/>
                      </a:endParaRPr>
                    </a:p>
                    <a:p>
                      <a:pPr>
                        <a:lnSpc>
                          <a:spcPct val="115000"/>
                        </a:lnSpc>
                        <a:spcAft>
                          <a:spcPts val="0"/>
                        </a:spcAft>
                      </a:pPr>
                      <a:r>
                        <a:rPr lang="tt-RU" sz="1050" dirty="0">
                          <a:solidFill>
                            <a:schemeClr val="bg1"/>
                          </a:solidFill>
                          <a:effectLst/>
                        </a:rPr>
                        <a:t>3. Лотфуллин И </a:t>
                      </a:r>
                      <a:endParaRPr lang="ru-RU" sz="1050" dirty="0">
                        <a:solidFill>
                          <a:schemeClr val="bg1"/>
                        </a:solidFill>
                        <a:effectLst/>
                      </a:endParaRPr>
                    </a:p>
                    <a:p>
                      <a:pPr>
                        <a:lnSpc>
                          <a:spcPct val="115000"/>
                        </a:lnSpc>
                        <a:spcAft>
                          <a:spcPts val="0"/>
                        </a:spcAft>
                      </a:pPr>
                      <a:r>
                        <a:rPr lang="tt-RU" sz="1050" dirty="0">
                          <a:solidFill>
                            <a:schemeClr val="bg1"/>
                          </a:solidFill>
                          <a:effectLst/>
                        </a:rPr>
                        <a:t>4. Борисова Д</a:t>
                      </a:r>
                      <a:endParaRPr lang="ru-RU" sz="1050" dirty="0">
                        <a:solidFill>
                          <a:schemeClr val="bg1"/>
                        </a:solidFill>
                        <a:effectLst/>
                      </a:endParaRPr>
                    </a:p>
                    <a:p>
                      <a:pPr>
                        <a:lnSpc>
                          <a:spcPct val="115000"/>
                        </a:lnSpc>
                        <a:spcAft>
                          <a:spcPts val="0"/>
                        </a:spcAft>
                      </a:pPr>
                      <a:r>
                        <a:rPr lang="tt-RU" sz="1050" dirty="0">
                          <a:solidFill>
                            <a:schemeClr val="bg1"/>
                          </a:solidFill>
                          <a:effectLst/>
                        </a:rPr>
                        <a:t>5. Мехамадиев И</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2 кл, Закирова Р.Г</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tt-RU" sz="1050" dirty="0">
                          <a:solidFill>
                            <a:schemeClr val="bg1"/>
                          </a:solidFill>
                          <a:effectLst/>
                        </a:rPr>
                        <a:t>“Пятое колесо”</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nSpc>
                          <a:spcPct val="115000"/>
                        </a:lnSpc>
                        <a:spcAft>
                          <a:spcPts val="0"/>
                        </a:spcAft>
                      </a:pPr>
                      <a:r>
                        <a:rPr lang="tt-RU" sz="1050" dirty="0">
                          <a:solidFill>
                            <a:schemeClr val="bg1"/>
                          </a:solidFill>
                          <a:effectLst/>
                        </a:rPr>
                        <a:t>Республиканский конкурс-выставка поделок из природного и бросового материала</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nSpc>
                          <a:spcPct val="115000"/>
                        </a:lnSpc>
                        <a:spcAft>
                          <a:spcPts val="0"/>
                        </a:spcAft>
                      </a:pPr>
                      <a:r>
                        <a:rPr lang="tt-RU" sz="1050">
                          <a:solidFill>
                            <a:schemeClr val="bg1"/>
                          </a:solidFill>
                          <a:effectLst/>
                        </a:rPr>
                        <a:t>Свидетельство участника</a:t>
                      </a:r>
                      <a:endParaRPr lang="ru-RU" sz="1050">
                        <a:solidFill>
                          <a:schemeClr val="bg1"/>
                        </a:solidFill>
                        <a:effectLst/>
                        <a:latin typeface="Calibri"/>
                        <a:ea typeface="Calibri"/>
                        <a:cs typeface="Times New Roman"/>
                      </a:endParaRPr>
                    </a:p>
                  </a:txBody>
                  <a:tcPr marL="33542" marR="33542" marT="0" marB="0">
                    <a:solidFill>
                      <a:srgbClr val="0070C0"/>
                    </a:solidFill>
                  </a:tcPr>
                </a:tc>
              </a:tr>
              <a:tr h="514314">
                <a:tc>
                  <a:txBody>
                    <a:bodyPr/>
                    <a:lstStyle/>
                    <a:p>
                      <a:pPr algn="ctr">
                        <a:lnSpc>
                          <a:spcPct val="115000"/>
                        </a:lnSpc>
                        <a:spcAft>
                          <a:spcPts val="0"/>
                        </a:spcAft>
                      </a:pPr>
                      <a:r>
                        <a:rPr lang="tt-RU" sz="1050">
                          <a:solidFill>
                            <a:schemeClr val="bg1"/>
                          </a:solidFill>
                          <a:effectLst/>
                        </a:rPr>
                        <a:t>21.11.</a:t>
                      </a:r>
                      <a:endParaRPr lang="ru-RU" sz="1050">
                        <a:solidFill>
                          <a:schemeClr val="bg1"/>
                        </a:solidFill>
                        <a:effectLst/>
                      </a:endParaRPr>
                    </a:p>
                    <a:p>
                      <a:pPr algn="ctr">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 Сайфиев Раиль </a:t>
                      </a:r>
                      <a:endParaRPr lang="ru-RU" sz="1050">
                        <a:solidFill>
                          <a:schemeClr val="bg1"/>
                        </a:solidFill>
                        <a:effectLst/>
                      </a:endParaRPr>
                    </a:p>
                    <a:p>
                      <a:pPr algn="just">
                        <a:lnSpc>
                          <a:spcPct val="115000"/>
                        </a:lnSpc>
                        <a:spcAft>
                          <a:spcPts val="0"/>
                        </a:spcAft>
                      </a:pPr>
                      <a:r>
                        <a:rPr lang="tt-RU" sz="1050">
                          <a:solidFill>
                            <a:schemeClr val="bg1"/>
                          </a:solidFill>
                          <a:effectLst/>
                        </a:rPr>
                        <a:t>2. Исхоков Рамиль 3. Даминова Динара</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4 кл, Закирова Р.Г</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ctr">
                        <a:lnSpc>
                          <a:spcPct val="115000"/>
                        </a:lnSpc>
                        <a:spcAft>
                          <a:spcPts val="0"/>
                        </a:spcAft>
                      </a:pPr>
                      <a:r>
                        <a:rPr lang="tt-RU" sz="1050" dirty="0">
                          <a:solidFill>
                            <a:schemeClr val="bg1"/>
                          </a:solidFill>
                          <a:effectLst/>
                        </a:rPr>
                        <a:t>“Пятое колесо”</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nSpc>
                          <a:spcPct val="115000"/>
                        </a:lnSpc>
                        <a:spcAft>
                          <a:spcPts val="0"/>
                        </a:spcAft>
                      </a:pPr>
                      <a:r>
                        <a:rPr lang="tt-RU" sz="1050" dirty="0">
                          <a:solidFill>
                            <a:schemeClr val="bg1"/>
                          </a:solidFill>
                          <a:effectLst/>
                        </a:rPr>
                        <a:t>Республиканский конкурс-выставка поделок из природного и бросового материала</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nSpc>
                          <a:spcPct val="115000"/>
                        </a:lnSpc>
                        <a:spcAft>
                          <a:spcPts val="0"/>
                        </a:spcAft>
                      </a:pPr>
                      <a:r>
                        <a:rPr lang="tt-RU" sz="1050">
                          <a:solidFill>
                            <a:schemeClr val="bg1"/>
                          </a:solidFill>
                          <a:effectLst/>
                        </a:rPr>
                        <a:t>Свидетельство участника</a:t>
                      </a:r>
                      <a:endParaRPr lang="ru-RU" sz="1050">
                        <a:solidFill>
                          <a:schemeClr val="bg1"/>
                        </a:solidFill>
                        <a:effectLst/>
                        <a:latin typeface="Calibri"/>
                        <a:ea typeface="Calibri"/>
                        <a:cs typeface="Times New Roman"/>
                      </a:endParaRPr>
                    </a:p>
                  </a:txBody>
                  <a:tcPr marL="33542" marR="33542" marT="0" marB="0">
                    <a:solidFill>
                      <a:srgbClr val="0070C0"/>
                    </a:solidFill>
                  </a:tcPr>
                </a:tc>
              </a:tr>
              <a:tr h="308588">
                <a:tc>
                  <a:txBody>
                    <a:bodyPr/>
                    <a:lstStyle/>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1.Борисова Диана </a:t>
                      </a:r>
                      <a:endParaRPr lang="ru-RU" sz="1050">
                        <a:solidFill>
                          <a:schemeClr val="bg1"/>
                        </a:solidFill>
                        <a:effectLst/>
                      </a:endParaRPr>
                    </a:p>
                    <a:p>
                      <a:pPr algn="just">
                        <a:lnSpc>
                          <a:spcPct val="115000"/>
                        </a:lnSpc>
                        <a:spcAft>
                          <a:spcPts val="0"/>
                        </a:spcAft>
                      </a:pPr>
                      <a:r>
                        <a:rPr lang="tt-RU" sz="1050">
                          <a:solidFill>
                            <a:schemeClr val="bg1"/>
                          </a:solidFill>
                          <a:effectLst/>
                        </a:rPr>
                        <a:t>2.Лотфуллин И.</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2 кл, Закирова Р.Г</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“Они меня берегут”</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Всероссийский конкурс детского рисунка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Диплом участника</a:t>
                      </a:r>
                      <a:endParaRPr lang="ru-RU" sz="1050">
                        <a:solidFill>
                          <a:schemeClr val="bg1"/>
                        </a:solidFill>
                        <a:effectLst/>
                        <a:latin typeface="Calibri"/>
                        <a:ea typeface="Calibri"/>
                        <a:cs typeface="Times New Roman"/>
                      </a:endParaRPr>
                    </a:p>
                  </a:txBody>
                  <a:tcPr marL="33542" marR="33542" marT="0" marB="0">
                    <a:solidFill>
                      <a:srgbClr val="0070C0"/>
                    </a:solidFill>
                  </a:tcPr>
                </a:tc>
              </a:tr>
              <a:tr h="308588">
                <a:tc>
                  <a:txBody>
                    <a:bodyPr/>
                    <a:lstStyle/>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1.Исхоков Рамиль 2.Кашапов Ильнар 3.Сайфиев Раиль</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4 кл, Закирова Р.Г</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“Они меня берегут”</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Всероссийский конкурс детского рисунка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Диплом участника</a:t>
                      </a:r>
                      <a:endParaRPr lang="ru-RU" sz="1050">
                        <a:solidFill>
                          <a:schemeClr val="bg1"/>
                        </a:solidFill>
                        <a:effectLst/>
                        <a:latin typeface="Calibri"/>
                        <a:ea typeface="Calibri"/>
                        <a:cs typeface="Times New Roman"/>
                      </a:endParaRPr>
                    </a:p>
                  </a:txBody>
                  <a:tcPr marL="33542" marR="33542" marT="0" marB="0">
                    <a:solidFill>
                      <a:srgbClr val="0070C0"/>
                    </a:solidFill>
                  </a:tcPr>
                </a:tc>
              </a:tr>
              <a:tr h="411451">
                <a:tc>
                  <a:txBody>
                    <a:bodyPr/>
                    <a:lstStyle/>
                    <a:p>
                      <a:pPr algn="just">
                        <a:lnSpc>
                          <a:spcPct val="115000"/>
                        </a:lnSpc>
                        <a:spcAft>
                          <a:spcPts val="0"/>
                        </a:spcAft>
                      </a:pPr>
                      <a:r>
                        <a:rPr lang="tt-RU" sz="1050">
                          <a:solidFill>
                            <a:schemeClr val="bg1"/>
                          </a:solidFill>
                          <a:effectLst/>
                        </a:rPr>
                        <a:t>20.12.</a:t>
                      </a:r>
                      <a:endParaRPr lang="ru-RU" sz="1050">
                        <a:solidFill>
                          <a:schemeClr val="bg1"/>
                        </a:solidFill>
                        <a:effectLst/>
                      </a:endParaRPr>
                    </a:p>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1.Борисова Диана 2.Лотфуллин И</a:t>
                      </a:r>
                      <a:endParaRPr lang="ru-RU" sz="1050">
                        <a:solidFill>
                          <a:schemeClr val="bg1"/>
                        </a:solidFill>
                        <a:effectLst/>
                      </a:endParaRPr>
                    </a:p>
                    <a:p>
                      <a:pPr algn="just">
                        <a:lnSpc>
                          <a:spcPct val="115000"/>
                        </a:lnSpc>
                        <a:spcAft>
                          <a:spcPts val="0"/>
                        </a:spcAft>
                      </a:pPr>
                      <a:r>
                        <a:rPr lang="tt-RU" sz="1050">
                          <a:solidFill>
                            <a:schemeClr val="bg1"/>
                          </a:solidFill>
                          <a:effectLst/>
                        </a:rPr>
                        <a:t>3.Мадрахимов Р</a:t>
                      </a:r>
                      <a:endParaRPr lang="ru-RU" sz="1050">
                        <a:solidFill>
                          <a:schemeClr val="bg1"/>
                        </a:solidFill>
                        <a:effectLst/>
                      </a:endParaRPr>
                    </a:p>
                    <a:p>
                      <a:pPr algn="just">
                        <a:lnSpc>
                          <a:spcPct val="115000"/>
                        </a:lnSpc>
                        <a:spcAft>
                          <a:spcPts val="0"/>
                        </a:spcAft>
                      </a:pPr>
                      <a:r>
                        <a:rPr lang="tt-RU" sz="1050">
                          <a:solidFill>
                            <a:schemeClr val="bg1"/>
                          </a:solidFill>
                          <a:effectLst/>
                        </a:rPr>
                        <a:t>4.Абдухакимова Л</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2 кл, Закирова Р.Г</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“Четвероногие друзья”</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Всероссийский конкурс рисунков</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Сертификат участника</a:t>
                      </a:r>
                      <a:endParaRPr lang="ru-RU" sz="1050">
                        <a:solidFill>
                          <a:schemeClr val="bg1"/>
                        </a:solidFill>
                        <a:effectLst/>
                        <a:latin typeface="Calibri"/>
                        <a:ea typeface="Calibri"/>
                        <a:cs typeface="Times New Roman"/>
                      </a:endParaRPr>
                    </a:p>
                  </a:txBody>
                  <a:tcPr marL="33542" marR="33542" marT="0" marB="0">
                    <a:solidFill>
                      <a:srgbClr val="0070C0"/>
                    </a:solidFill>
                  </a:tcPr>
                </a:tc>
              </a:tr>
              <a:tr h="411451">
                <a:tc>
                  <a:txBody>
                    <a:bodyPr/>
                    <a:lstStyle/>
                    <a:p>
                      <a:pPr algn="just">
                        <a:lnSpc>
                          <a:spcPct val="115000"/>
                        </a:lnSpc>
                        <a:spcAft>
                          <a:spcPts val="0"/>
                        </a:spcAft>
                      </a:pPr>
                      <a:r>
                        <a:rPr lang="tt-RU" sz="1050">
                          <a:solidFill>
                            <a:schemeClr val="bg1"/>
                          </a:solidFill>
                          <a:effectLst/>
                        </a:rPr>
                        <a:t>20.12.</a:t>
                      </a:r>
                      <a:endParaRPr lang="ru-RU" sz="1050">
                        <a:solidFill>
                          <a:schemeClr val="bg1"/>
                        </a:solidFill>
                        <a:effectLst/>
                      </a:endParaRPr>
                    </a:p>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1.Юсупова Эндже 2.Мадрахимова О 3.Самигуллин Ислам</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Рахманова Р.Р.</a:t>
                      </a:r>
                      <a:endParaRPr lang="ru-RU" sz="1050">
                        <a:solidFill>
                          <a:schemeClr val="bg1"/>
                        </a:solidFill>
                        <a:effectLst/>
                      </a:endParaRPr>
                    </a:p>
                    <a:p>
                      <a:pPr algn="just">
                        <a:lnSpc>
                          <a:spcPct val="115000"/>
                        </a:lnSpc>
                        <a:spcAft>
                          <a:spcPts val="0"/>
                        </a:spcAft>
                      </a:pPr>
                      <a:r>
                        <a:rPr lang="tt-RU" sz="1050">
                          <a:solidFill>
                            <a:schemeClr val="bg1"/>
                          </a:solidFill>
                          <a:effectLst/>
                        </a:rPr>
                        <a:t>3 кл</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“Четвероногие друзья”</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Всероссийский конкурс рисунков</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Сертификат участника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r>
              <a:tr h="411451">
                <a:tc>
                  <a:txBody>
                    <a:bodyPr/>
                    <a:lstStyle/>
                    <a:p>
                      <a:pPr algn="just">
                        <a:lnSpc>
                          <a:spcPct val="115000"/>
                        </a:lnSpc>
                        <a:spcAft>
                          <a:spcPts val="0"/>
                        </a:spcAft>
                      </a:pPr>
                      <a:r>
                        <a:rPr lang="tt-RU" sz="1050">
                          <a:solidFill>
                            <a:schemeClr val="bg1"/>
                          </a:solidFill>
                          <a:effectLst/>
                        </a:rPr>
                        <a:t>20.12.</a:t>
                      </a:r>
                      <a:endParaRPr lang="ru-RU" sz="1050">
                        <a:solidFill>
                          <a:schemeClr val="bg1"/>
                        </a:solidFill>
                        <a:effectLst/>
                      </a:endParaRPr>
                    </a:p>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1.Исхоков Рамиль 2.Кашапов Ильнар 3.Даминова Динара 4.Сайфиев Раиль</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4 кл, Закирова Р.Г</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“Четвероногие друзья”</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Всероссийский конкурс рисунков</a:t>
                      </a:r>
                      <a:endParaRPr lang="ru-RU" sz="1050" dirty="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Сертификат участника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r>
              <a:tr h="411451">
                <a:tc>
                  <a:txBody>
                    <a:bodyPr/>
                    <a:lstStyle/>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1.Борисова Д.</a:t>
                      </a:r>
                      <a:endParaRPr lang="ru-RU" sz="1050">
                        <a:solidFill>
                          <a:schemeClr val="bg1"/>
                        </a:solidFill>
                        <a:effectLst/>
                      </a:endParaRPr>
                    </a:p>
                    <a:p>
                      <a:pPr algn="just">
                        <a:lnSpc>
                          <a:spcPct val="115000"/>
                        </a:lnSpc>
                        <a:spcAft>
                          <a:spcPts val="0"/>
                        </a:spcAft>
                      </a:pPr>
                      <a:r>
                        <a:rPr lang="tt-RU" sz="1050">
                          <a:solidFill>
                            <a:schemeClr val="bg1"/>
                          </a:solidFill>
                          <a:effectLst/>
                        </a:rPr>
                        <a:t>2.Лотфуллин И</a:t>
                      </a:r>
                      <a:endParaRPr lang="ru-RU" sz="1050">
                        <a:solidFill>
                          <a:schemeClr val="bg1"/>
                        </a:solidFill>
                        <a:effectLst/>
                      </a:endParaRPr>
                    </a:p>
                    <a:p>
                      <a:pPr algn="just">
                        <a:lnSpc>
                          <a:spcPct val="115000"/>
                        </a:lnSpc>
                        <a:spcAft>
                          <a:spcPts val="0"/>
                        </a:spcAft>
                      </a:pPr>
                      <a:r>
                        <a:rPr lang="tt-RU" sz="1050">
                          <a:solidFill>
                            <a:schemeClr val="bg1"/>
                          </a:solidFill>
                          <a:effectLst/>
                        </a:rPr>
                        <a:t>3.Мадрахимов Р</a:t>
                      </a:r>
                      <a:endParaRPr lang="ru-RU" sz="1050">
                        <a:solidFill>
                          <a:schemeClr val="bg1"/>
                        </a:solidFill>
                        <a:effectLst/>
                      </a:endParaRPr>
                    </a:p>
                    <a:p>
                      <a:pPr algn="just">
                        <a:lnSpc>
                          <a:spcPct val="115000"/>
                        </a:lnSpc>
                        <a:spcAft>
                          <a:spcPts val="0"/>
                        </a:spcAft>
                      </a:pPr>
                      <a:r>
                        <a:rPr lang="tt-RU" sz="1050">
                          <a:solidFill>
                            <a:schemeClr val="bg1"/>
                          </a:solidFill>
                          <a:effectLst/>
                        </a:rPr>
                        <a:t>4.Мехамадиев </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2 кл, Закирова Р.Г</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Русский медвежонок</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Международная игра конкурс </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Сертификат участника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r>
              <a:tr h="308588">
                <a:tc>
                  <a:txBody>
                    <a:bodyPr/>
                    <a:lstStyle/>
                    <a:p>
                      <a:pPr algn="just">
                        <a:lnSpc>
                          <a:spcPct val="115000"/>
                        </a:lnSpc>
                        <a:spcAft>
                          <a:spcPts val="0"/>
                        </a:spcAft>
                      </a:pPr>
                      <a:r>
                        <a:rPr lang="tt-RU" sz="1050">
                          <a:solidFill>
                            <a:schemeClr val="bg1"/>
                          </a:solidFill>
                          <a:effectLst/>
                        </a:rPr>
                        <a:t>2014</a:t>
                      </a:r>
                      <a:endParaRPr lang="ru-RU" sz="1050">
                        <a:solidFill>
                          <a:schemeClr val="bg1"/>
                        </a:solidFill>
                        <a:effectLst/>
                      </a:endParaRPr>
                    </a:p>
                    <a:p>
                      <a:pPr algn="just">
                        <a:lnSpc>
                          <a:spcPct val="115000"/>
                        </a:lnSpc>
                        <a:spcAft>
                          <a:spcPts val="0"/>
                        </a:spcAft>
                      </a:pPr>
                      <a:r>
                        <a:rPr lang="tt-RU" sz="1050">
                          <a:solidFill>
                            <a:schemeClr val="bg1"/>
                          </a:solidFill>
                          <a:effectLst/>
                        </a:rPr>
                        <a:t> </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1.Мадрахимова</a:t>
                      </a:r>
                      <a:endParaRPr lang="ru-RU" sz="1050">
                        <a:solidFill>
                          <a:schemeClr val="bg1"/>
                        </a:solidFill>
                        <a:effectLst/>
                      </a:endParaRPr>
                    </a:p>
                    <a:p>
                      <a:pPr algn="just">
                        <a:lnSpc>
                          <a:spcPct val="115000"/>
                        </a:lnSpc>
                        <a:spcAft>
                          <a:spcPts val="0"/>
                        </a:spcAft>
                      </a:pPr>
                      <a:r>
                        <a:rPr lang="tt-RU" sz="1050">
                          <a:solidFill>
                            <a:schemeClr val="bg1"/>
                          </a:solidFill>
                          <a:effectLst/>
                        </a:rPr>
                        <a:t>2.Самигуллин И</a:t>
                      </a:r>
                      <a:endParaRPr lang="ru-RU" sz="1050">
                        <a:solidFill>
                          <a:schemeClr val="bg1"/>
                        </a:solidFill>
                        <a:effectLst/>
                      </a:endParaRPr>
                    </a:p>
                    <a:p>
                      <a:pPr algn="just">
                        <a:lnSpc>
                          <a:spcPct val="115000"/>
                        </a:lnSpc>
                        <a:spcAft>
                          <a:spcPts val="0"/>
                        </a:spcAft>
                      </a:pPr>
                      <a:r>
                        <a:rPr lang="tt-RU" sz="1050">
                          <a:solidFill>
                            <a:schemeClr val="bg1"/>
                          </a:solidFill>
                          <a:effectLst/>
                        </a:rPr>
                        <a:t>3.Юсупова Э</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Рахманова Р.Р.</a:t>
                      </a:r>
                      <a:endParaRPr lang="ru-RU" sz="1050">
                        <a:solidFill>
                          <a:schemeClr val="bg1"/>
                        </a:solidFill>
                        <a:effectLst/>
                      </a:endParaRPr>
                    </a:p>
                    <a:p>
                      <a:pPr algn="just">
                        <a:lnSpc>
                          <a:spcPct val="115000"/>
                        </a:lnSpc>
                        <a:spcAft>
                          <a:spcPts val="0"/>
                        </a:spcAft>
                      </a:pPr>
                      <a:r>
                        <a:rPr lang="tt-RU" sz="1050">
                          <a:solidFill>
                            <a:schemeClr val="bg1"/>
                          </a:solidFill>
                          <a:effectLst/>
                        </a:rPr>
                        <a:t>3 кл</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Русский медвежонок</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Международная игра конкурс</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Сертификат участника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r>
              <a:tr h="308588">
                <a:tc>
                  <a:txBody>
                    <a:bodyPr/>
                    <a:lstStyle/>
                    <a:p>
                      <a:pPr algn="just">
                        <a:lnSpc>
                          <a:spcPct val="115000"/>
                        </a:lnSpc>
                        <a:spcAft>
                          <a:spcPts val="0"/>
                        </a:spcAft>
                      </a:pPr>
                      <a:r>
                        <a:rPr lang="tt-RU" sz="1050">
                          <a:solidFill>
                            <a:schemeClr val="bg1"/>
                          </a:solidFill>
                          <a:effectLst/>
                        </a:rPr>
                        <a:t>2014</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1.Исхаков Р</a:t>
                      </a:r>
                      <a:endParaRPr lang="ru-RU" sz="1050">
                        <a:solidFill>
                          <a:schemeClr val="bg1"/>
                        </a:solidFill>
                        <a:effectLst/>
                      </a:endParaRPr>
                    </a:p>
                    <a:p>
                      <a:pPr algn="just">
                        <a:lnSpc>
                          <a:spcPct val="115000"/>
                        </a:lnSpc>
                        <a:spcAft>
                          <a:spcPts val="0"/>
                        </a:spcAft>
                      </a:pPr>
                      <a:r>
                        <a:rPr lang="tt-RU" sz="1050">
                          <a:solidFill>
                            <a:schemeClr val="bg1"/>
                          </a:solidFill>
                          <a:effectLst/>
                        </a:rPr>
                        <a:t>2.Сайфиев Р</a:t>
                      </a:r>
                      <a:endParaRPr lang="ru-RU" sz="1050">
                        <a:solidFill>
                          <a:schemeClr val="bg1"/>
                        </a:solidFill>
                        <a:effectLst/>
                      </a:endParaRPr>
                    </a:p>
                    <a:p>
                      <a:pPr algn="just">
                        <a:lnSpc>
                          <a:spcPct val="115000"/>
                        </a:lnSpc>
                        <a:spcAft>
                          <a:spcPts val="0"/>
                        </a:spcAft>
                      </a:pPr>
                      <a:r>
                        <a:rPr lang="tt-RU" sz="1050">
                          <a:solidFill>
                            <a:schemeClr val="bg1"/>
                          </a:solidFill>
                          <a:effectLst/>
                        </a:rPr>
                        <a:t>3.Кашапов И</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4 кл, Закирова Р.Г</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Русский медвежонок</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a:solidFill>
                            <a:schemeClr val="bg1"/>
                          </a:solidFill>
                          <a:effectLst/>
                        </a:rPr>
                        <a:t>Международная игра конкурс</a:t>
                      </a:r>
                      <a:endParaRPr lang="ru-RU" sz="1050">
                        <a:solidFill>
                          <a:schemeClr val="bg1"/>
                        </a:solidFill>
                        <a:effectLst/>
                        <a:latin typeface="Calibri"/>
                        <a:ea typeface="Calibri"/>
                        <a:cs typeface="Times New Roman"/>
                      </a:endParaRPr>
                    </a:p>
                  </a:txBody>
                  <a:tcPr marL="33542" marR="33542" marT="0" marB="0">
                    <a:solidFill>
                      <a:srgbClr val="0070C0"/>
                    </a:solidFill>
                  </a:tcPr>
                </a:tc>
                <a:tc>
                  <a:txBody>
                    <a:bodyPr/>
                    <a:lstStyle/>
                    <a:p>
                      <a:pPr algn="just">
                        <a:lnSpc>
                          <a:spcPct val="115000"/>
                        </a:lnSpc>
                        <a:spcAft>
                          <a:spcPts val="0"/>
                        </a:spcAft>
                      </a:pPr>
                      <a:r>
                        <a:rPr lang="tt-RU" sz="1050" dirty="0">
                          <a:solidFill>
                            <a:schemeClr val="bg1"/>
                          </a:solidFill>
                          <a:effectLst/>
                        </a:rPr>
                        <a:t>Сертификат участника</a:t>
                      </a:r>
                      <a:endParaRPr lang="ru-RU" sz="1050" dirty="0">
                        <a:solidFill>
                          <a:schemeClr val="bg1"/>
                        </a:solidFill>
                        <a:effectLst/>
                        <a:latin typeface="Calibri"/>
                        <a:ea typeface="Calibri"/>
                        <a:cs typeface="Times New Roman"/>
                      </a:endParaRPr>
                    </a:p>
                  </a:txBody>
                  <a:tcPr marL="33542" marR="33542" marT="0" marB="0">
                    <a:solidFill>
                      <a:srgbClr val="0070C0"/>
                    </a:solidFill>
                  </a:tcPr>
                </a:tc>
              </a:tr>
            </a:tbl>
          </a:graphicData>
        </a:graphic>
      </p:graphicFrame>
    </p:spTree>
    <p:extLst>
      <p:ext uri="{BB962C8B-B14F-4D97-AF65-F5344CB8AC3E}">
        <p14:creationId xmlns:p14="http://schemas.microsoft.com/office/powerpoint/2010/main" val="3932972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spcAft>
                <a:spcPts val="0"/>
              </a:spcAft>
            </a:pPr>
            <a:r>
              <a:rPr lang="ru-RU" sz="2700" dirty="0">
                <a:latin typeface="Times New Roman"/>
                <a:ea typeface="Calibri"/>
                <a:cs typeface="Times New Roman"/>
              </a:rPr>
              <a:t/>
            </a:r>
            <a:br>
              <a:rPr lang="ru-RU" sz="2700" dirty="0">
                <a:latin typeface="Times New Roman"/>
                <a:ea typeface="Calibri"/>
                <a:cs typeface="Times New Roman"/>
              </a:rPr>
            </a:br>
            <a:r>
              <a:rPr lang="ru-RU" sz="2700" dirty="0" smtClean="0">
                <a:latin typeface="Times New Roman"/>
                <a:ea typeface="Calibri"/>
                <a:cs typeface="Times New Roman"/>
              </a:rPr>
              <a:t>Гуманитарный  </a:t>
            </a:r>
            <a:r>
              <a:rPr lang="ru-RU" sz="2700" dirty="0">
                <a:latin typeface="Times New Roman"/>
                <a:ea typeface="Calibri"/>
                <a:cs typeface="Times New Roman"/>
              </a:rPr>
              <a:t>цикл.</a:t>
            </a:r>
            <a:r>
              <a:rPr lang="ru-RU" sz="2700" dirty="0">
                <a:ea typeface="Calibri"/>
                <a:cs typeface="Times New Roman"/>
              </a:rPr>
              <a:t/>
            </a:r>
            <a:br>
              <a:rPr lang="ru-RU" sz="2700" dirty="0">
                <a:ea typeface="Calibri"/>
                <a:cs typeface="Times New Roman"/>
              </a:rPr>
            </a:br>
            <a:r>
              <a:rPr lang="ru-RU" sz="2000" dirty="0">
                <a:latin typeface="Times New Roman"/>
                <a:ea typeface="Calibri"/>
                <a:cs typeface="Times New Roman"/>
              </a:rPr>
              <a:t>        В ШМО гуманитарного  цикла входят учителя следующих предметов: русского языка и литературы, татарского языка и литературы, английского языка, истории и обществознания.</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Методическая тема школьного методического объединения учителей гуманитарного  цикла: «Развитие профессиональной компетенции педагогов как фактор повышения качества образования».</a:t>
            </a:r>
            <a:r>
              <a:rPr lang="ru-RU" sz="2000" b="1" dirty="0">
                <a:latin typeface="Times New Roman"/>
                <a:ea typeface="Calibri"/>
                <a:cs typeface="Times New Roman"/>
              </a:rPr>
              <a:t> </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a:t>
            </a:r>
            <a:r>
              <a:rPr lang="ru-RU" sz="2700" dirty="0">
                <a:latin typeface="Times New Roman"/>
                <a:ea typeface="Calibri"/>
                <a:cs typeface="Times New Roman"/>
              </a:rPr>
              <a:t>Цель работы ШМО:</a:t>
            </a:r>
            <a:r>
              <a:rPr lang="ru-RU" sz="2700" dirty="0">
                <a:ea typeface="Calibri"/>
                <a:cs typeface="Times New Roman"/>
              </a:rPr>
              <a:t/>
            </a:r>
            <a:br>
              <a:rPr lang="ru-RU" sz="2700" dirty="0">
                <a:ea typeface="Calibri"/>
                <a:cs typeface="Times New Roman"/>
              </a:rPr>
            </a:br>
            <a:r>
              <a:rPr lang="ru-RU" sz="2000" dirty="0">
                <a:latin typeface="Times New Roman"/>
                <a:ea typeface="Calibri"/>
                <a:cs typeface="Times New Roman"/>
              </a:rPr>
              <a:t>непрерывное совершенствование уровня педагогического мастерства учителей, их эрудиции и компетентности в области гуманитарных дисциплин</a:t>
            </a:r>
            <a:r>
              <a:rPr lang="ru-RU" sz="2000" dirty="0" smtClean="0">
                <a:latin typeface="Times New Roman"/>
                <a:ea typeface="Calibri"/>
                <a:cs typeface="Times New Roman"/>
              </a:rPr>
              <a:t>.</a:t>
            </a:r>
            <a:br>
              <a:rPr lang="ru-RU" sz="2000" dirty="0" smtClean="0">
                <a:latin typeface="Times New Roman"/>
                <a:ea typeface="Calibri"/>
                <a:cs typeface="Times New Roman"/>
              </a:rPr>
            </a:br>
            <a:r>
              <a:rPr lang="ru-RU" sz="2700" dirty="0">
                <a:latin typeface="Times New Roman"/>
                <a:ea typeface="Calibri"/>
                <a:cs typeface="Times New Roman"/>
              </a:rPr>
              <a:t>Задачи ШМО:</a:t>
            </a:r>
            <a:r>
              <a:rPr lang="ru-RU" sz="2700" dirty="0">
                <a:ea typeface="Calibri"/>
                <a:cs typeface="Times New Roman"/>
              </a:rPr>
              <a:t/>
            </a:r>
            <a:br>
              <a:rPr lang="ru-RU" sz="2700" dirty="0">
                <a:ea typeface="Calibri"/>
                <a:cs typeface="Times New Roman"/>
              </a:rPr>
            </a:br>
            <a:r>
              <a:rPr lang="ru-RU" sz="2000" dirty="0">
                <a:latin typeface="Times New Roman"/>
                <a:ea typeface="Calibri"/>
                <a:cs typeface="Times New Roman"/>
              </a:rPr>
              <a:t>1. Обеспечение высокого методического уровня проведения всех видов занятий.</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2. Повышение профессиональной квалификации учителей ШМО.</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3. Выявление, обобщение и распространение положительного педагогического опыта творчески работающих учителей.</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4. Внедрение в учебный процесс учебно-методических и дидактических материалов и программного обеспечения АСО, систем информационного обеспечения занятий.</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5. Совершенствование работы учителей ШМО на основе личностно-ориентированного обучения с разными категориями учащихся.</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6. Формирование у учащихся высоких духовно-нравственных качеств.</a:t>
            </a:r>
            <a:r>
              <a:rPr lang="ru-RU" sz="2000" dirty="0">
                <a:ea typeface="Calibri"/>
                <a:cs typeface="Times New Roman"/>
              </a:rPr>
              <a:t/>
            </a:r>
            <a:br>
              <a:rPr lang="ru-RU" sz="2000" dirty="0">
                <a:ea typeface="Calibri"/>
                <a:cs typeface="Times New Roman"/>
              </a:rPr>
            </a:b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2533215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spcAft>
                <a:spcPts val="0"/>
              </a:spcAft>
            </a:pPr>
            <a:r>
              <a:rPr lang="ru-RU" sz="2400" dirty="0">
                <a:latin typeface="Times New Roman"/>
                <a:ea typeface="Calibri"/>
                <a:cs typeface="Times New Roman"/>
              </a:rPr>
              <a:t>Методические темы учителей гуманитарного цикла: </a:t>
            </a:r>
            <a:r>
              <a:rPr lang="ru-RU" sz="2400" dirty="0">
                <a:ea typeface="Calibri"/>
                <a:cs typeface="Times New Roman"/>
              </a:rPr>
              <a:t/>
            </a:r>
            <a:br>
              <a:rPr lang="ru-RU" sz="2400" dirty="0">
                <a:ea typeface="Calibri"/>
                <a:cs typeface="Times New Roman"/>
              </a:rPr>
            </a:br>
            <a:r>
              <a:rPr lang="ru-RU" sz="2400" dirty="0">
                <a:latin typeface="Times New Roman"/>
                <a:ea typeface="Calibri"/>
                <a:cs typeface="Times New Roman"/>
              </a:rPr>
              <a:t>Учитель русского языка Рахманова </a:t>
            </a:r>
            <a:r>
              <a:rPr lang="ru-RU" sz="2400" dirty="0" err="1">
                <a:latin typeface="Times New Roman"/>
                <a:ea typeface="Calibri"/>
                <a:cs typeface="Times New Roman"/>
              </a:rPr>
              <a:t>Альфия</a:t>
            </a:r>
            <a:r>
              <a:rPr lang="ru-RU" sz="2400" dirty="0">
                <a:latin typeface="Times New Roman"/>
                <a:ea typeface="Calibri"/>
                <a:cs typeface="Times New Roman"/>
              </a:rPr>
              <a:t> </a:t>
            </a:r>
            <a:r>
              <a:rPr lang="ru-RU" sz="2400" dirty="0" err="1">
                <a:latin typeface="Times New Roman"/>
                <a:ea typeface="Calibri"/>
                <a:cs typeface="Times New Roman"/>
              </a:rPr>
              <a:t>Миннахматовна</a:t>
            </a:r>
            <a:r>
              <a:rPr lang="ru-RU" sz="2400" dirty="0">
                <a:latin typeface="Times New Roman"/>
                <a:ea typeface="Calibri"/>
                <a:cs typeface="Times New Roman"/>
              </a:rPr>
              <a:t> – «Развитие устной и письменной речи на уроках русского языка и литературы».</a:t>
            </a:r>
            <a:r>
              <a:rPr lang="ru-RU" sz="2400" dirty="0">
                <a:ea typeface="Calibri"/>
                <a:cs typeface="Times New Roman"/>
              </a:rPr>
              <a:t/>
            </a:r>
            <a:br>
              <a:rPr lang="ru-RU" sz="2400" dirty="0">
                <a:ea typeface="Calibri"/>
                <a:cs typeface="Times New Roman"/>
              </a:rPr>
            </a:br>
            <a:r>
              <a:rPr lang="ru-RU" sz="2400" dirty="0">
                <a:latin typeface="Times New Roman"/>
                <a:ea typeface="Calibri"/>
                <a:cs typeface="Times New Roman"/>
              </a:rPr>
              <a:t>Учитель татарского языка и литературы Валеева </a:t>
            </a:r>
            <a:r>
              <a:rPr lang="ru-RU" sz="2400" dirty="0" err="1">
                <a:latin typeface="Times New Roman"/>
                <a:ea typeface="Calibri"/>
                <a:cs typeface="Times New Roman"/>
              </a:rPr>
              <a:t>Люция</a:t>
            </a:r>
            <a:r>
              <a:rPr lang="ru-RU" sz="2400" dirty="0">
                <a:latin typeface="Times New Roman"/>
                <a:ea typeface="Calibri"/>
                <a:cs typeface="Times New Roman"/>
              </a:rPr>
              <a:t> </a:t>
            </a:r>
            <a:r>
              <a:rPr lang="ru-RU" sz="2400" dirty="0" err="1">
                <a:latin typeface="Times New Roman"/>
                <a:ea typeface="Calibri"/>
                <a:cs typeface="Times New Roman"/>
              </a:rPr>
              <a:t>Марселовна</a:t>
            </a:r>
            <a:r>
              <a:rPr lang="ru-RU" sz="2400" dirty="0">
                <a:latin typeface="Times New Roman"/>
                <a:ea typeface="Calibri"/>
                <a:cs typeface="Times New Roman"/>
              </a:rPr>
              <a:t> - </a:t>
            </a:r>
            <a:r>
              <a:rPr lang="tt-RU" sz="2400" dirty="0">
                <a:latin typeface="Times New Roman"/>
                <a:ea typeface="Calibri"/>
                <a:cs typeface="Times New Roman"/>
              </a:rPr>
              <a:t>“Халкыбызның куңел җәүһәрләренә таянып укучыларга милли һәм әхлак тәрбиясе бирү, сәнгат</a:t>
            </a:r>
            <a:r>
              <a:rPr lang="ru-RU" sz="2400" dirty="0">
                <a:latin typeface="Times New Roman"/>
                <a:ea typeface="Calibri"/>
                <a:cs typeface="Times New Roman"/>
              </a:rPr>
              <a:t>ь</a:t>
            </a:r>
            <a:r>
              <a:rPr lang="tt-RU" sz="2400" dirty="0">
                <a:latin typeface="Times New Roman"/>
                <a:ea typeface="Calibri"/>
                <a:cs typeface="Times New Roman"/>
              </a:rPr>
              <a:t>ле сөйләргә өйрәтү”.</a:t>
            </a:r>
            <a:r>
              <a:rPr lang="ru-RU" sz="2400" dirty="0">
                <a:ea typeface="Calibri"/>
                <a:cs typeface="Times New Roman"/>
              </a:rPr>
              <a:t/>
            </a:r>
            <a:br>
              <a:rPr lang="ru-RU" sz="2400" dirty="0">
                <a:ea typeface="Calibri"/>
                <a:cs typeface="Times New Roman"/>
              </a:rPr>
            </a:br>
            <a:r>
              <a:rPr lang="tt-RU" sz="2400" dirty="0">
                <a:latin typeface="Times New Roman"/>
                <a:ea typeface="Calibri"/>
                <a:cs typeface="Times New Roman"/>
              </a:rPr>
              <a:t>Учитель татарского языка и литературы Хайруллин Айдар Хабибуллович - «Татар теле һәм әдәбият дәресләрендә яңа педагогик технологияләрне кулланып укучыларга әхлакый тәрбия бирү". </a:t>
            </a:r>
            <a:r>
              <a:rPr lang="ru-RU" sz="2400" dirty="0">
                <a:ea typeface="Calibri"/>
                <a:cs typeface="Times New Roman"/>
              </a:rPr>
              <a:t/>
            </a:r>
            <a:br>
              <a:rPr lang="ru-RU" sz="2400" dirty="0">
                <a:ea typeface="Calibri"/>
                <a:cs typeface="Times New Roman"/>
              </a:rPr>
            </a:br>
            <a:r>
              <a:rPr lang="tt-RU" sz="2400" dirty="0">
                <a:latin typeface="Times New Roman"/>
                <a:ea typeface="Calibri"/>
                <a:cs typeface="Times New Roman"/>
              </a:rPr>
              <a:t>Учител</a:t>
            </a:r>
            <a:r>
              <a:rPr lang="ru-RU" sz="2400" dirty="0">
                <a:latin typeface="Times New Roman"/>
                <a:ea typeface="Calibri"/>
                <a:cs typeface="Times New Roman"/>
              </a:rPr>
              <a:t>ь английского языка</a:t>
            </a:r>
            <a:r>
              <a:rPr lang="tt-RU" sz="2400" dirty="0">
                <a:latin typeface="Times New Roman"/>
                <a:ea typeface="Calibri"/>
                <a:cs typeface="Times New Roman"/>
              </a:rPr>
              <a:t> Ермакова Луиза Римовна - “Работа над грамотностью учащихся на уроках английского языка”. </a:t>
            </a:r>
            <a:r>
              <a:rPr lang="ru-RU" sz="2400" dirty="0">
                <a:ea typeface="Calibri"/>
                <a:cs typeface="Times New Roman"/>
              </a:rPr>
              <a:t/>
            </a:r>
            <a:br>
              <a:rPr lang="ru-RU" sz="2400" dirty="0">
                <a:ea typeface="Calibri"/>
                <a:cs typeface="Times New Roman"/>
              </a:rPr>
            </a:br>
            <a:r>
              <a:rPr lang="tt-RU" sz="2400" dirty="0">
                <a:latin typeface="Times New Roman"/>
                <a:ea typeface="Calibri"/>
                <a:cs typeface="Times New Roman"/>
              </a:rPr>
              <a:t>Учитель русского языка и литературы Мутигуллин Ильшат Фандасович -  </a:t>
            </a:r>
            <a:r>
              <a:rPr lang="ru-RU" sz="2400" dirty="0">
                <a:latin typeface="Times New Roman"/>
                <a:ea typeface="Calibri"/>
                <a:cs typeface="Times New Roman"/>
              </a:rPr>
              <a:t>«Повышение познавательной активности на уроках истории и обществознания».</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36347339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spcAft>
                <a:spcPts val="0"/>
              </a:spcAft>
            </a:pPr>
            <a:r>
              <a:rPr lang="ru-RU" sz="1800" dirty="0">
                <a:latin typeface="Times New Roman"/>
                <a:ea typeface="Calibri"/>
                <a:cs typeface="Times New Roman"/>
              </a:rPr>
              <a:t>Открытые уроки, внеклассные мероприятия 2013/2014 учебного года:</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365313826"/>
              </p:ext>
            </p:extLst>
          </p:nvPr>
        </p:nvGraphicFramePr>
        <p:xfrm>
          <a:off x="539553" y="1340768"/>
          <a:ext cx="8280919" cy="4732020"/>
        </p:xfrm>
        <a:graphic>
          <a:graphicData uri="http://schemas.openxmlformats.org/drawingml/2006/table">
            <a:tbl>
              <a:tblPr>
                <a:tableStyleId>{5C22544A-7EE6-4342-B048-85BDC9FD1C3A}</a:tableStyleId>
              </a:tblPr>
              <a:tblGrid>
                <a:gridCol w="1800199"/>
                <a:gridCol w="720080"/>
                <a:gridCol w="2232248"/>
                <a:gridCol w="1224136"/>
                <a:gridCol w="2304256"/>
              </a:tblGrid>
              <a:tr h="0">
                <a:tc>
                  <a:txBody>
                    <a:bodyPr/>
                    <a:lstStyle/>
                    <a:p>
                      <a:pPr>
                        <a:lnSpc>
                          <a:spcPct val="115000"/>
                        </a:lnSpc>
                        <a:spcAft>
                          <a:spcPts val="0"/>
                        </a:spcAft>
                      </a:pPr>
                      <a:r>
                        <a:rPr lang="ru-RU" sz="1800" dirty="0">
                          <a:solidFill>
                            <a:schemeClr val="bg1"/>
                          </a:solidFill>
                          <a:effectLst/>
                        </a:rPr>
                        <a:t>Ф.И.О.</a:t>
                      </a:r>
                    </a:p>
                    <a:p>
                      <a:pPr>
                        <a:lnSpc>
                          <a:spcPct val="115000"/>
                        </a:lnSpc>
                        <a:spcAft>
                          <a:spcPts val="0"/>
                        </a:spcAft>
                      </a:pPr>
                      <a:r>
                        <a:rPr lang="ru-RU" sz="1800" dirty="0">
                          <a:solidFill>
                            <a:schemeClr val="bg1"/>
                          </a:solidFill>
                          <a:effectLst/>
                        </a:rPr>
                        <a:t>учителя</a:t>
                      </a:r>
                    </a:p>
                    <a:p>
                      <a:pPr>
                        <a:lnSpc>
                          <a:spcPct val="115000"/>
                        </a:lnSpc>
                        <a:spcAft>
                          <a:spcPts val="0"/>
                        </a:spcAft>
                      </a:pPr>
                      <a:r>
                        <a:rPr lang="ru-RU" sz="1800" dirty="0">
                          <a:solidFill>
                            <a:schemeClr val="bg1"/>
                          </a:solidFill>
                          <a:effectLst/>
                        </a:rPr>
                        <a:t> </a:t>
                      </a:r>
                    </a:p>
                    <a:p>
                      <a:pPr>
                        <a:lnSpc>
                          <a:spcPct val="115000"/>
                        </a:lnSpc>
                        <a:spcAft>
                          <a:spcPts val="0"/>
                        </a:spcAft>
                      </a:pPr>
                      <a:r>
                        <a:rPr lang="ru-RU" sz="1800" dirty="0">
                          <a:solidFill>
                            <a:schemeClr val="bg1"/>
                          </a:solidFill>
                          <a:effectLst/>
                        </a:rPr>
                        <a:t> </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Класс</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Тема урока, мероприятия, форма проведения</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Сроки</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Уровень (школьный, муниципальный, республиканский и т.д.)</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207645">
                <a:tc>
                  <a:txBody>
                    <a:bodyPr/>
                    <a:lstStyle/>
                    <a:p>
                      <a:pPr>
                        <a:lnSpc>
                          <a:spcPct val="115000"/>
                        </a:lnSpc>
                        <a:spcAft>
                          <a:spcPts val="0"/>
                        </a:spcAft>
                      </a:pPr>
                      <a:r>
                        <a:rPr lang="ru-RU" sz="1800">
                          <a:solidFill>
                            <a:schemeClr val="bg1"/>
                          </a:solidFill>
                          <a:effectLst/>
                        </a:rPr>
                        <a:t>Мутигуллин И.Ф.</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5-9</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Парламентский урок.</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апрель</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Школьный</a:t>
                      </a:r>
                      <a:endParaRPr lang="ru-RU" sz="1800">
                        <a:solidFill>
                          <a:schemeClr val="bg1"/>
                        </a:solidFill>
                        <a:effectLst/>
                        <a:latin typeface="Calibri"/>
                        <a:ea typeface="Calibri"/>
                        <a:cs typeface="Times New Roman"/>
                      </a:endParaRPr>
                    </a:p>
                  </a:txBody>
                  <a:tcPr marL="68580" marR="68580" marT="0" marB="0">
                    <a:solidFill>
                      <a:srgbClr val="0070C0"/>
                    </a:solidFill>
                  </a:tcPr>
                </a:tc>
              </a:tr>
              <a:tr h="207645">
                <a:tc>
                  <a:txBody>
                    <a:bodyPr/>
                    <a:lstStyle/>
                    <a:p>
                      <a:pPr>
                        <a:lnSpc>
                          <a:spcPct val="115000"/>
                        </a:lnSpc>
                        <a:spcAft>
                          <a:spcPts val="0"/>
                        </a:spcAft>
                      </a:pPr>
                      <a:r>
                        <a:rPr lang="ru-RU" sz="1800">
                          <a:solidFill>
                            <a:schemeClr val="bg1"/>
                          </a:solidFill>
                          <a:effectLst/>
                        </a:rPr>
                        <a:t>Рахманова А.М.</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8</a:t>
                      </a:r>
                    </a:p>
                    <a:p>
                      <a:pPr>
                        <a:lnSpc>
                          <a:spcPct val="115000"/>
                        </a:lnSpc>
                        <a:spcAft>
                          <a:spcPts val="0"/>
                        </a:spcAft>
                      </a:pPr>
                      <a:r>
                        <a:rPr lang="ru-RU" sz="1800">
                          <a:solidFill>
                            <a:schemeClr val="bg1"/>
                          </a:solidFill>
                          <a:effectLst/>
                        </a:rPr>
                        <a:t> </a:t>
                      </a:r>
                    </a:p>
                    <a:p>
                      <a:pPr>
                        <a:lnSpc>
                          <a:spcPct val="115000"/>
                        </a:lnSpc>
                        <a:spcAft>
                          <a:spcPts val="0"/>
                        </a:spcAft>
                      </a:pPr>
                      <a:r>
                        <a:rPr lang="ru-RU" sz="1800">
                          <a:solidFill>
                            <a:schemeClr val="bg1"/>
                          </a:solidFill>
                          <a:effectLst/>
                        </a:rPr>
                        <a:t> </a:t>
                      </a:r>
                    </a:p>
                    <a:p>
                      <a:pPr>
                        <a:lnSpc>
                          <a:spcPct val="115000"/>
                        </a:lnSpc>
                        <a:spcAft>
                          <a:spcPts val="0"/>
                        </a:spcAft>
                      </a:pPr>
                      <a:r>
                        <a:rPr lang="ru-RU" sz="1800">
                          <a:solidFill>
                            <a:schemeClr val="bg1"/>
                          </a:solidFill>
                          <a:effectLst/>
                        </a:rPr>
                        <a:t>1-9</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Урок русского языка.8 кл. Обособление приложения.</a:t>
                      </a:r>
                    </a:p>
                    <a:p>
                      <a:pPr>
                        <a:lnSpc>
                          <a:spcPct val="115000"/>
                        </a:lnSpc>
                        <a:spcAft>
                          <a:spcPts val="0"/>
                        </a:spcAft>
                      </a:pPr>
                      <a:r>
                        <a:rPr lang="ru-RU" sz="1800">
                          <a:solidFill>
                            <a:schemeClr val="bg1"/>
                          </a:solidFill>
                          <a:effectLst/>
                        </a:rPr>
                        <a:t> </a:t>
                      </a:r>
                    </a:p>
                    <a:p>
                      <a:pPr>
                        <a:lnSpc>
                          <a:spcPct val="115000"/>
                        </a:lnSpc>
                        <a:spcAft>
                          <a:spcPts val="0"/>
                        </a:spcAft>
                      </a:pPr>
                      <a:r>
                        <a:rPr lang="ru-RU" sz="1800">
                          <a:solidFill>
                            <a:schemeClr val="bg1"/>
                          </a:solidFill>
                          <a:effectLst/>
                        </a:rPr>
                        <a:t>Дни славянской письменности и культуры.</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Февраль</a:t>
                      </a:r>
                    </a:p>
                    <a:p>
                      <a:pPr>
                        <a:lnSpc>
                          <a:spcPct val="115000"/>
                        </a:lnSpc>
                        <a:spcAft>
                          <a:spcPts val="0"/>
                        </a:spcAft>
                      </a:pPr>
                      <a:r>
                        <a:rPr lang="ru-RU" sz="1800" dirty="0">
                          <a:solidFill>
                            <a:schemeClr val="bg1"/>
                          </a:solidFill>
                          <a:effectLst/>
                        </a:rPr>
                        <a:t> </a:t>
                      </a:r>
                    </a:p>
                    <a:p>
                      <a:pPr>
                        <a:lnSpc>
                          <a:spcPct val="115000"/>
                        </a:lnSpc>
                        <a:spcAft>
                          <a:spcPts val="0"/>
                        </a:spcAft>
                      </a:pPr>
                      <a:r>
                        <a:rPr lang="ru-RU" sz="1800" dirty="0">
                          <a:solidFill>
                            <a:schemeClr val="bg1"/>
                          </a:solidFill>
                          <a:effectLst/>
                        </a:rPr>
                        <a:t> </a:t>
                      </a:r>
                    </a:p>
                    <a:p>
                      <a:pPr>
                        <a:lnSpc>
                          <a:spcPct val="115000"/>
                        </a:lnSpc>
                        <a:spcAft>
                          <a:spcPts val="0"/>
                        </a:spcAft>
                      </a:pPr>
                      <a:r>
                        <a:rPr lang="ru-RU" sz="1800" dirty="0">
                          <a:solidFill>
                            <a:schemeClr val="bg1"/>
                          </a:solidFill>
                          <a:effectLst/>
                        </a:rPr>
                        <a:t>май</a:t>
                      </a:r>
                      <a:endParaRPr lang="ru-RU" sz="18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Школьный.</a:t>
                      </a:r>
                    </a:p>
                    <a:p>
                      <a:pPr>
                        <a:lnSpc>
                          <a:spcPct val="115000"/>
                        </a:lnSpc>
                        <a:spcAft>
                          <a:spcPts val="0"/>
                        </a:spcAft>
                      </a:pPr>
                      <a:r>
                        <a:rPr lang="ru-RU" sz="1800" dirty="0">
                          <a:solidFill>
                            <a:schemeClr val="bg1"/>
                          </a:solidFill>
                          <a:effectLst/>
                        </a:rPr>
                        <a:t> </a:t>
                      </a:r>
                    </a:p>
                    <a:p>
                      <a:pPr>
                        <a:lnSpc>
                          <a:spcPct val="115000"/>
                        </a:lnSpc>
                        <a:spcAft>
                          <a:spcPts val="0"/>
                        </a:spcAft>
                      </a:pPr>
                      <a:r>
                        <a:rPr lang="ru-RU" sz="1800" dirty="0">
                          <a:solidFill>
                            <a:schemeClr val="bg1"/>
                          </a:solidFill>
                          <a:effectLst/>
                        </a:rPr>
                        <a:t> </a:t>
                      </a:r>
                    </a:p>
                    <a:p>
                      <a:pPr>
                        <a:lnSpc>
                          <a:spcPct val="115000"/>
                        </a:lnSpc>
                        <a:spcAft>
                          <a:spcPts val="0"/>
                        </a:spcAft>
                      </a:pPr>
                      <a:r>
                        <a:rPr lang="ru-RU" sz="1800" dirty="0">
                          <a:solidFill>
                            <a:schemeClr val="bg1"/>
                          </a:solidFill>
                          <a:effectLst/>
                        </a:rPr>
                        <a:t>Школьный.</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r h="207645">
                <a:tc>
                  <a:txBody>
                    <a:bodyPr/>
                    <a:lstStyle/>
                    <a:p>
                      <a:pPr>
                        <a:lnSpc>
                          <a:spcPct val="115000"/>
                        </a:lnSpc>
                        <a:spcAft>
                          <a:spcPts val="0"/>
                        </a:spcAft>
                      </a:pPr>
                      <a:r>
                        <a:rPr lang="ru-RU" sz="1800">
                          <a:solidFill>
                            <a:schemeClr val="bg1"/>
                          </a:solidFill>
                          <a:effectLst/>
                        </a:rPr>
                        <a:t>Ермакова Л.Р.</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3</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Я люблю английский язык. Игра.</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a:solidFill>
                            <a:schemeClr val="bg1"/>
                          </a:solidFill>
                          <a:effectLst/>
                        </a:rPr>
                        <a:t>март</a:t>
                      </a:r>
                      <a:endParaRPr lang="ru-RU" sz="18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1800" dirty="0">
                          <a:solidFill>
                            <a:schemeClr val="bg1"/>
                          </a:solidFill>
                          <a:effectLst/>
                        </a:rPr>
                        <a:t>Школьный.</a:t>
                      </a:r>
                      <a:endParaRPr lang="ru-RU" sz="1800" dirty="0">
                        <a:solidFill>
                          <a:schemeClr val="bg1"/>
                        </a:solidFill>
                        <a:effectLst/>
                        <a:latin typeface="Calibri"/>
                        <a:ea typeface="Calibri"/>
                        <a:cs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2235833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spcAft>
                <a:spcPts val="0"/>
              </a:spcAft>
            </a:pPr>
            <a:r>
              <a:rPr lang="ru-RU" sz="1800" dirty="0">
                <a:latin typeface="Times New Roman"/>
                <a:ea typeface="Calibri"/>
                <a:cs typeface="Times New Roman"/>
              </a:rPr>
              <a:t>Успехи педагогов и учащихся школы на муниципальном, республиканском, всероссийском, международном уровнях </a:t>
            </a:r>
            <a:r>
              <a:rPr lang="ru-RU" sz="1800" dirty="0" smtClean="0">
                <a:latin typeface="Times New Roman"/>
                <a:ea typeface="Calibri"/>
                <a:cs typeface="Times New Roman"/>
              </a:rPr>
              <a:t/>
            </a:r>
            <a:br>
              <a:rPr lang="ru-RU" sz="1800" dirty="0" smtClean="0">
                <a:latin typeface="Times New Roman"/>
                <a:ea typeface="Calibri"/>
                <a:cs typeface="Times New Roman"/>
              </a:rPr>
            </a:br>
            <a:r>
              <a:rPr lang="ru-RU" sz="1800" dirty="0">
                <a:latin typeface="Times New Roman"/>
                <a:ea typeface="Calibri"/>
                <a:cs typeface="Times New Roman"/>
              </a:rPr>
              <a:t/>
            </a:r>
            <a:br>
              <a:rPr lang="ru-RU" sz="1800" dirty="0">
                <a:latin typeface="Times New Roman"/>
                <a:ea typeface="Calibri"/>
                <a:cs typeface="Times New Roman"/>
              </a:rPr>
            </a:br>
            <a:r>
              <a:rPr lang="ru-RU" sz="1800" dirty="0" smtClean="0">
                <a:latin typeface="Times New Roman"/>
                <a:ea typeface="Calibri"/>
                <a:cs typeface="Times New Roman"/>
              </a:rPr>
              <a:t/>
            </a:r>
            <a:br>
              <a:rPr lang="ru-RU" sz="1800" dirty="0" smtClean="0">
                <a:latin typeface="Times New Roman"/>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148133893"/>
              </p:ext>
            </p:extLst>
          </p:nvPr>
        </p:nvGraphicFramePr>
        <p:xfrm>
          <a:off x="323529" y="692696"/>
          <a:ext cx="8496944" cy="5448216"/>
        </p:xfrm>
        <a:graphic>
          <a:graphicData uri="http://schemas.openxmlformats.org/drawingml/2006/table">
            <a:tbl>
              <a:tblPr>
                <a:tableStyleId>{5C22544A-7EE6-4342-B048-85BDC9FD1C3A}</a:tableStyleId>
              </a:tblPr>
              <a:tblGrid>
                <a:gridCol w="3600399"/>
                <a:gridCol w="1080120"/>
                <a:gridCol w="792089"/>
                <a:gridCol w="792087"/>
                <a:gridCol w="432048"/>
                <a:gridCol w="1800201"/>
              </a:tblGrid>
              <a:tr h="402308">
                <a:tc>
                  <a:txBody>
                    <a:bodyPr/>
                    <a:lstStyle/>
                    <a:p>
                      <a:pPr algn="l">
                        <a:lnSpc>
                          <a:spcPct val="115000"/>
                        </a:lnSpc>
                        <a:spcAft>
                          <a:spcPts val="0"/>
                        </a:spcAft>
                      </a:pPr>
                      <a:r>
                        <a:rPr lang="ru-RU" sz="1100" dirty="0">
                          <a:solidFill>
                            <a:schemeClr val="bg1"/>
                          </a:solidFill>
                          <a:effectLst/>
                        </a:rPr>
                        <a:t>Мероприятие</a:t>
                      </a:r>
                    </a:p>
                    <a:p>
                      <a:pPr algn="l">
                        <a:lnSpc>
                          <a:spcPct val="115000"/>
                        </a:lnSpc>
                        <a:spcAft>
                          <a:spcPts val="0"/>
                        </a:spcAft>
                      </a:pPr>
                      <a:r>
                        <a:rPr lang="ru-RU" sz="1100" dirty="0">
                          <a:solidFill>
                            <a:schemeClr val="bg1"/>
                          </a:solidFill>
                          <a:effectLst/>
                        </a:rPr>
                        <a:t> </a:t>
                      </a:r>
                      <a:endParaRPr lang="ru-RU" sz="1100" dirty="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Учитель</a:t>
                      </a:r>
                    </a:p>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Предмет</a:t>
                      </a:r>
                    </a:p>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Ученик</a:t>
                      </a:r>
                    </a:p>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Класс</a:t>
                      </a:r>
                    </a:p>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Результат (№ приказа или копия диплома в формате </a:t>
                      </a:r>
                      <a:r>
                        <a:rPr lang="en-US" sz="1100">
                          <a:solidFill>
                            <a:schemeClr val="bg1"/>
                          </a:solidFill>
                          <a:effectLst/>
                        </a:rPr>
                        <a:t>PDF</a:t>
                      </a:r>
                      <a:r>
                        <a:rPr lang="ru-RU" sz="1100">
                          <a:solidFill>
                            <a:schemeClr val="bg1"/>
                          </a:solidFill>
                          <a:effectLst/>
                        </a:rPr>
                        <a:t>)</a:t>
                      </a:r>
                      <a:endParaRPr lang="ru-RU" sz="1100">
                        <a:solidFill>
                          <a:schemeClr val="bg1"/>
                        </a:solidFill>
                        <a:effectLst/>
                        <a:latin typeface="Calibri"/>
                        <a:ea typeface="Calibri"/>
                        <a:cs typeface="Times New Roman"/>
                      </a:endParaRPr>
                    </a:p>
                  </a:txBody>
                  <a:tcPr marL="32797" marR="32797" marT="0" marB="0">
                    <a:solidFill>
                      <a:srgbClr val="0070C0"/>
                    </a:solidFill>
                  </a:tcPr>
                </a:tc>
              </a:tr>
              <a:tr h="201154">
                <a:tc rowSpan="2">
                  <a:txBody>
                    <a:bodyPr/>
                    <a:lstStyle/>
                    <a:p>
                      <a:pPr algn="l">
                        <a:lnSpc>
                          <a:spcPct val="115000"/>
                        </a:lnSpc>
                        <a:spcAft>
                          <a:spcPts val="0"/>
                        </a:spcAft>
                      </a:pPr>
                      <a:r>
                        <a:rPr lang="ru-RU" sz="1100" dirty="0">
                          <a:solidFill>
                            <a:schemeClr val="bg1"/>
                          </a:solidFill>
                          <a:effectLst/>
                        </a:rPr>
                        <a:t>1.</a:t>
                      </a:r>
                      <a:r>
                        <a:rPr lang="en-US" sz="1100" dirty="0">
                          <a:solidFill>
                            <a:schemeClr val="bg1"/>
                          </a:solidFill>
                          <a:effectLst/>
                        </a:rPr>
                        <a:t>XII</a:t>
                      </a:r>
                      <a:r>
                        <a:rPr lang="ru-RU" sz="1100" dirty="0">
                          <a:solidFill>
                            <a:schemeClr val="bg1"/>
                          </a:solidFill>
                          <a:effectLst/>
                        </a:rPr>
                        <a:t> республиканская научно- практическая конференция школьников имени </a:t>
                      </a:r>
                      <a:r>
                        <a:rPr lang="ru-RU" sz="1100" dirty="0" err="1">
                          <a:solidFill>
                            <a:schemeClr val="bg1"/>
                          </a:solidFill>
                          <a:effectLst/>
                        </a:rPr>
                        <a:t>Л.Н.Толстого</a:t>
                      </a:r>
                      <a:r>
                        <a:rPr lang="ru-RU" sz="1100" dirty="0">
                          <a:solidFill>
                            <a:schemeClr val="bg1"/>
                          </a:solidFill>
                          <a:effectLst/>
                        </a:rPr>
                        <a:t>. Муниципальный этап</a:t>
                      </a:r>
                      <a:endParaRPr lang="ru-RU" sz="1100" dirty="0">
                        <a:solidFill>
                          <a:schemeClr val="bg1"/>
                        </a:solidFill>
                        <a:effectLst/>
                        <a:latin typeface="Calibri"/>
                        <a:ea typeface="Calibri"/>
                        <a:cs typeface="Times New Roman"/>
                      </a:endParaRPr>
                    </a:p>
                  </a:txBody>
                  <a:tcPr marL="32797" marR="32797" marT="0" marB="0">
                    <a:solidFill>
                      <a:srgbClr val="0070C0"/>
                    </a:solidFill>
                  </a:tcPr>
                </a:tc>
                <a:tc rowSpan="2">
                  <a:txBody>
                    <a:bodyPr/>
                    <a:lstStyle/>
                    <a:p>
                      <a:pPr algn="l">
                        <a:lnSpc>
                          <a:spcPct val="115000"/>
                        </a:lnSpc>
                        <a:spcAft>
                          <a:spcPts val="0"/>
                        </a:spcAft>
                      </a:pPr>
                      <a:r>
                        <a:rPr lang="ru-RU" sz="1100" dirty="0">
                          <a:solidFill>
                            <a:schemeClr val="bg1"/>
                          </a:solidFill>
                          <a:effectLst/>
                        </a:rPr>
                        <a:t>Рахманова А.М.</a:t>
                      </a:r>
                      <a:endParaRPr lang="ru-RU" sz="1100" dirty="0">
                        <a:solidFill>
                          <a:schemeClr val="bg1"/>
                        </a:solidFill>
                        <a:effectLst/>
                        <a:latin typeface="Calibri"/>
                        <a:ea typeface="Calibri"/>
                        <a:cs typeface="Times New Roman"/>
                      </a:endParaRPr>
                    </a:p>
                  </a:txBody>
                  <a:tcPr marL="32797" marR="32797" marT="0" marB="0">
                    <a:solidFill>
                      <a:srgbClr val="0070C0"/>
                    </a:solidFill>
                  </a:tcPr>
                </a:tc>
                <a:tc rowSpan="2">
                  <a:txBody>
                    <a:bodyPr/>
                    <a:lstStyle/>
                    <a:p>
                      <a:pPr algn="l">
                        <a:lnSpc>
                          <a:spcPct val="115000"/>
                        </a:lnSpc>
                        <a:spcAft>
                          <a:spcPts val="0"/>
                        </a:spcAft>
                      </a:pPr>
                      <a:r>
                        <a:rPr lang="ru-RU" sz="1100" dirty="0">
                          <a:solidFill>
                            <a:schemeClr val="bg1"/>
                          </a:solidFill>
                          <a:effectLst/>
                        </a:rPr>
                        <a:t>Литература</a:t>
                      </a:r>
                      <a:endParaRPr lang="ru-RU" sz="1100" dirty="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Латыпова А.З.</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8</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Свидетельство </a:t>
                      </a:r>
                      <a:endParaRPr lang="ru-RU" sz="1100">
                        <a:solidFill>
                          <a:schemeClr val="bg1"/>
                        </a:solidFill>
                        <a:effectLst/>
                        <a:latin typeface="Calibri"/>
                        <a:ea typeface="Calibri"/>
                        <a:cs typeface="Times New Roman"/>
                      </a:endParaRPr>
                    </a:p>
                  </a:txBody>
                  <a:tcPr marL="32797" marR="32797" marT="0" marB="0">
                    <a:solidFill>
                      <a:srgbClr val="0070C0"/>
                    </a:solidFill>
                  </a:tcPr>
                </a:tc>
              </a:tr>
              <a:tr h="70403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l">
                        <a:lnSpc>
                          <a:spcPct val="115000"/>
                        </a:lnSpc>
                        <a:spcAft>
                          <a:spcPts val="0"/>
                        </a:spcAft>
                      </a:pPr>
                      <a:r>
                        <a:rPr lang="ru-RU" sz="1100" dirty="0">
                          <a:solidFill>
                            <a:schemeClr val="bg1"/>
                          </a:solidFill>
                          <a:effectLst/>
                        </a:rPr>
                        <a:t>Рахманова Д.Д.</a:t>
                      </a:r>
                      <a:endParaRPr lang="ru-RU" sz="1100" dirty="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9</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Свидетельство</a:t>
                      </a:r>
                      <a:endParaRPr lang="ru-RU" sz="1100" dirty="0">
                        <a:solidFill>
                          <a:schemeClr val="bg1"/>
                        </a:solidFill>
                        <a:effectLst/>
                        <a:latin typeface="Calibri"/>
                        <a:ea typeface="Calibri"/>
                        <a:cs typeface="Times New Roman"/>
                      </a:endParaRPr>
                    </a:p>
                  </a:txBody>
                  <a:tcPr marL="32797" marR="32797" marT="0" marB="0">
                    <a:solidFill>
                      <a:srgbClr val="0070C0"/>
                    </a:solidFill>
                  </a:tcPr>
                </a:tc>
              </a:tr>
              <a:tr h="1709808">
                <a:tc>
                  <a:txBody>
                    <a:bodyPr/>
                    <a:lstStyle/>
                    <a:p>
                      <a:pPr algn="l">
                        <a:lnSpc>
                          <a:spcPct val="115000"/>
                        </a:lnSpc>
                        <a:spcAft>
                          <a:spcPts val="0"/>
                        </a:spcAft>
                      </a:pPr>
                      <a:r>
                        <a:rPr lang="ru-RU" sz="1100">
                          <a:solidFill>
                            <a:schemeClr val="bg1"/>
                          </a:solidFill>
                          <a:effectLst/>
                        </a:rPr>
                        <a:t>2.Международная игра – конкурс «Русский медвежонок – языкознание для всех».</a:t>
                      </a:r>
                    </a:p>
                    <a:p>
                      <a:pPr algn="l">
                        <a:lnSpc>
                          <a:spcPct val="115000"/>
                        </a:lnSpc>
                        <a:spcAft>
                          <a:spcPts val="0"/>
                        </a:spcAft>
                      </a:pPr>
                      <a:r>
                        <a:rPr lang="ru-RU" sz="1100">
                          <a:solidFill>
                            <a:schemeClr val="bg1"/>
                          </a:solidFill>
                          <a:effectLst/>
                        </a:rPr>
                        <a:t>3.Участие в дистанционной олимпиаде по русскому языку проекта «Инфоурок».</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Рахманова А.М.</a:t>
                      </a:r>
                    </a:p>
                    <a:p>
                      <a:pPr algn="l">
                        <a:lnSpc>
                          <a:spcPct val="115000"/>
                        </a:lnSpc>
                        <a:spcAft>
                          <a:spcPts val="1000"/>
                        </a:spcAft>
                      </a:pPr>
                      <a:r>
                        <a:rPr lang="ru-RU" sz="1100">
                          <a:solidFill>
                            <a:schemeClr val="bg1"/>
                          </a:solidFill>
                          <a:effectLst/>
                        </a:rPr>
                        <a:t> </a:t>
                      </a:r>
                    </a:p>
                    <a:p>
                      <a:pPr algn="l">
                        <a:lnSpc>
                          <a:spcPct val="115000"/>
                        </a:lnSpc>
                        <a:spcAft>
                          <a:spcPts val="1000"/>
                        </a:spcAft>
                      </a:pPr>
                      <a:r>
                        <a:rPr lang="ru-RU" sz="1100">
                          <a:solidFill>
                            <a:schemeClr val="bg1"/>
                          </a:solidFill>
                          <a:effectLst/>
                        </a:rPr>
                        <a:t> </a:t>
                      </a:r>
                    </a:p>
                    <a:p>
                      <a:pPr algn="l">
                        <a:lnSpc>
                          <a:spcPct val="115000"/>
                        </a:lnSpc>
                        <a:spcAft>
                          <a:spcPts val="1000"/>
                        </a:spcAft>
                      </a:pPr>
                      <a:r>
                        <a:rPr lang="ru-RU" sz="1100">
                          <a:solidFill>
                            <a:schemeClr val="bg1"/>
                          </a:solidFill>
                          <a:effectLst/>
                        </a:rPr>
                        <a:t>Рахманова А.М.</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Русский язык</a:t>
                      </a:r>
                    </a:p>
                    <a:p>
                      <a:pPr algn="l">
                        <a:lnSpc>
                          <a:spcPct val="115000"/>
                        </a:lnSpc>
                        <a:spcAft>
                          <a:spcPts val="0"/>
                        </a:spcAft>
                      </a:pPr>
                      <a:r>
                        <a:rPr lang="ru-RU" sz="1100">
                          <a:solidFill>
                            <a:schemeClr val="bg1"/>
                          </a:solidFill>
                          <a:effectLst/>
                        </a:rPr>
                        <a:t> </a:t>
                      </a:r>
                    </a:p>
                    <a:p>
                      <a:pPr algn="l">
                        <a:lnSpc>
                          <a:spcPct val="115000"/>
                        </a:lnSpc>
                        <a:spcAft>
                          <a:spcPts val="0"/>
                        </a:spcAft>
                      </a:pPr>
                      <a:r>
                        <a:rPr lang="ru-RU" sz="1100">
                          <a:solidFill>
                            <a:schemeClr val="bg1"/>
                          </a:solidFill>
                          <a:effectLst/>
                        </a:rPr>
                        <a:t> </a:t>
                      </a:r>
                    </a:p>
                    <a:p>
                      <a:pPr algn="l">
                        <a:lnSpc>
                          <a:spcPct val="115000"/>
                        </a:lnSpc>
                        <a:spcAft>
                          <a:spcPts val="0"/>
                        </a:spcAft>
                      </a:pPr>
                      <a:r>
                        <a:rPr lang="ru-RU" sz="1100">
                          <a:solidFill>
                            <a:schemeClr val="bg1"/>
                          </a:solidFill>
                          <a:effectLst/>
                        </a:rPr>
                        <a:t> </a:t>
                      </a:r>
                    </a:p>
                    <a:p>
                      <a:pPr algn="l">
                        <a:lnSpc>
                          <a:spcPct val="115000"/>
                        </a:lnSpc>
                        <a:spcAft>
                          <a:spcPts val="0"/>
                        </a:spcAft>
                      </a:pPr>
                      <a:r>
                        <a:rPr lang="ru-RU" sz="1100">
                          <a:solidFill>
                            <a:schemeClr val="bg1"/>
                          </a:solidFill>
                          <a:effectLst/>
                        </a:rPr>
                        <a:t>Русский язык</a:t>
                      </a:r>
                    </a:p>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 </a:t>
                      </a:r>
                      <a:endParaRPr lang="ru-RU" sz="1100" dirty="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2-5</a:t>
                      </a:r>
                    </a:p>
                    <a:p>
                      <a:pPr algn="l">
                        <a:lnSpc>
                          <a:spcPct val="115000"/>
                        </a:lnSpc>
                        <a:spcAft>
                          <a:spcPts val="0"/>
                        </a:spcAft>
                      </a:pPr>
                      <a:r>
                        <a:rPr lang="ru-RU" sz="1100" dirty="0">
                          <a:solidFill>
                            <a:schemeClr val="bg1"/>
                          </a:solidFill>
                          <a:effectLst/>
                        </a:rPr>
                        <a:t> </a:t>
                      </a:r>
                    </a:p>
                    <a:p>
                      <a:pPr algn="l">
                        <a:lnSpc>
                          <a:spcPct val="115000"/>
                        </a:lnSpc>
                        <a:spcAft>
                          <a:spcPts val="0"/>
                        </a:spcAft>
                      </a:pPr>
                      <a:r>
                        <a:rPr lang="ru-RU" sz="1100" dirty="0">
                          <a:solidFill>
                            <a:schemeClr val="bg1"/>
                          </a:solidFill>
                          <a:effectLst/>
                        </a:rPr>
                        <a:t> </a:t>
                      </a:r>
                    </a:p>
                    <a:p>
                      <a:pPr algn="l">
                        <a:lnSpc>
                          <a:spcPct val="115000"/>
                        </a:lnSpc>
                        <a:spcAft>
                          <a:spcPts val="0"/>
                        </a:spcAft>
                      </a:pPr>
                      <a:r>
                        <a:rPr lang="ru-RU" sz="1100" dirty="0">
                          <a:solidFill>
                            <a:schemeClr val="bg1"/>
                          </a:solidFill>
                          <a:effectLst/>
                        </a:rPr>
                        <a:t> </a:t>
                      </a:r>
                    </a:p>
                    <a:p>
                      <a:pPr algn="l">
                        <a:lnSpc>
                          <a:spcPct val="115000"/>
                        </a:lnSpc>
                        <a:spcAft>
                          <a:spcPts val="0"/>
                        </a:spcAft>
                      </a:pPr>
                      <a:r>
                        <a:rPr lang="ru-RU" sz="1100" dirty="0">
                          <a:solidFill>
                            <a:schemeClr val="bg1"/>
                          </a:solidFill>
                          <a:effectLst/>
                        </a:rPr>
                        <a:t> </a:t>
                      </a:r>
                    </a:p>
                    <a:p>
                      <a:pPr algn="l">
                        <a:lnSpc>
                          <a:spcPct val="115000"/>
                        </a:lnSpc>
                        <a:spcAft>
                          <a:spcPts val="0"/>
                        </a:spcAft>
                      </a:pPr>
                      <a:r>
                        <a:rPr lang="ru-RU" sz="1100" dirty="0">
                          <a:solidFill>
                            <a:schemeClr val="bg1"/>
                          </a:solidFill>
                          <a:effectLst/>
                        </a:rPr>
                        <a:t>6-9</a:t>
                      </a:r>
                      <a:endParaRPr lang="ru-RU" sz="1100" dirty="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Сертификат участника</a:t>
                      </a:r>
                    </a:p>
                    <a:p>
                      <a:pPr algn="l">
                        <a:lnSpc>
                          <a:spcPct val="115000"/>
                        </a:lnSpc>
                        <a:spcAft>
                          <a:spcPts val="0"/>
                        </a:spcAft>
                      </a:pPr>
                      <a:r>
                        <a:rPr lang="ru-RU" sz="1100" dirty="0">
                          <a:solidFill>
                            <a:schemeClr val="bg1"/>
                          </a:solidFill>
                          <a:effectLst/>
                        </a:rPr>
                        <a:t>Благодарность  учителю за организацию и проведение игры- конкурса.</a:t>
                      </a:r>
                    </a:p>
                    <a:p>
                      <a:pPr algn="l">
                        <a:lnSpc>
                          <a:spcPct val="115000"/>
                        </a:lnSpc>
                        <a:spcAft>
                          <a:spcPts val="0"/>
                        </a:spcAft>
                      </a:pPr>
                      <a:r>
                        <a:rPr lang="ru-RU" sz="1100" dirty="0">
                          <a:solidFill>
                            <a:schemeClr val="bg1"/>
                          </a:solidFill>
                          <a:effectLst/>
                        </a:rPr>
                        <a:t> </a:t>
                      </a:r>
                    </a:p>
                    <a:p>
                      <a:pPr algn="l">
                        <a:lnSpc>
                          <a:spcPct val="115000"/>
                        </a:lnSpc>
                        <a:spcAft>
                          <a:spcPts val="0"/>
                        </a:spcAft>
                      </a:pPr>
                      <a:r>
                        <a:rPr lang="ru-RU" sz="1100" dirty="0">
                          <a:solidFill>
                            <a:schemeClr val="bg1"/>
                          </a:solidFill>
                          <a:effectLst/>
                        </a:rPr>
                        <a:t> </a:t>
                      </a:r>
                    </a:p>
                    <a:p>
                      <a:pPr algn="l">
                        <a:lnSpc>
                          <a:spcPct val="115000"/>
                        </a:lnSpc>
                        <a:spcAft>
                          <a:spcPts val="0"/>
                        </a:spcAft>
                      </a:pPr>
                      <a:r>
                        <a:rPr lang="ru-RU" sz="1100" dirty="0">
                          <a:solidFill>
                            <a:schemeClr val="bg1"/>
                          </a:solidFill>
                          <a:effectLst/>
                        </a:rPr>
                        <a:t>Сертификат участника</a:t>
                      </a:r>
                    </a:p>
                    <a:p>
                      <a:pPr algn="l">
                        <a:lnSpc>
                          <a:spcPct val="115000"/>
                        </a:lnSpc>
                        <a:spcAft>
                          <a:spcPts val="0"/>
                        </a:spcAft>
                      </a:pPr>
                      <a:r>
                        <a:rPr lang="ru-RU" sz="1100" dirty="0">
                          <a:solidFill>
                            <a:schemeClr val="bg1"/>
                          </a:solidFill>
                          <a:effectLst/>
                        </a:rPr>
                        <a:t>Благодарность  учителю за организацию и проведение олимпиады.</a:t>
                      </a:r>
                      <a:endParaRPr lang="ru-RU" sz="1100" dirty="0">
                        <a:solidFill>
                          <a:schemeClr val="bg1"/>
                        </a:solidFill>
                        <a:effectLst/>
                        <a:latin typeface="Calibri"/>
                        <a:ea typeface="Calibri"/>
                        <a:cs typeface="Times New Roman"/>
                      </a:endParaRPr>
                    </a:p>
                  </a:txBody>
                  <a:tcPr marL="32797" marR="32797" marT="0" marB="0">
                    <a:solidFill>
                      <a:srgbClr val="0070C0"/>
                    </a:solidFill>
                  </a:tcPr>
                </a:tc>
              </a:tr>
              <a:tr h="502885">
                <a:tc>
                  <a:txBody>
                    <a:bodyPr/>
                    <a:lstStyle/>
                    <a:p>
                      <a:pPr algn="l">
                        <a:lnSpc>
                          <a:spcPct val="115000"/>
                        </a:lnSpc>
                        <a:spcAft>
                          <a:spcPts val="0"/>
                        </a:spcAft>
                      </a:pPr>
                      <a:r>
                        <a:rPr lang="ru-RU" sz="1100">
                          <a:solidFill>
                            <a:schemeClr val="bg1"/>
                          </a:solidFill>
                          <a:effectLst/>
                        </a:rPr>
                        <a:t>4.Общероссийский проект «Школа цифрового века»</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Рахманова  А.М.</a:t>
                      </a:r>
                    </a:p>
                    <a:p>
                      <a:pPr algn="l">
                        <a:lnSpc>
                          <a:spcPct val="115000"/>
                        </a:lnSpc>
                        <a:spcAft>
                          <a:spcPts val="0"/>
                        </a:spcAft>
                      </a:pPr>
                      <a:r>
                        <a:rPr lang="ru-RU" sz="1100">
                          <a:solidFill>
                            <a:schemeClr val="bg1"/>
                          </a:solidFill>
                          <a:effectLst/>
                        </a:rPr>
                        <a:t> </a:t>
                      </a:r>
                    </a:p>
                    <a:p>
                      <a:pPr algn="l">
                        <a:lnSpc>
                          <a:spcPct val="115000"/>
                        </a:lnSpc>
                        <a:spcAft>
                          <a:spcPts val="0"/>
                        </a:spcAft>
                      </a:pPr>
                      <a:r>
                        <a:rPr lang="ru-RU" sz="1100">
                          <a:solidFill>
                            <a:schemeClr val="bg1"/>
                          </a:solidFill>
                          <a:effectLst/>
                        </a:rPr>
                        <a:t>Ермакова Л.Р.</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Диплом «Учитель цифрового века»</a:t>
                      </a:r>
                      <a:endParaRPr lang="ru-RU" sz="1100" dirty="0">
                        <a:solidFill>
                          <a:schemeClr val="bg1"/>
                        </a:solidFill>
                        <a:effectLst/>
                        <a:latin typeface="Calibri"/>
                        <a:ea typeface="Calibri"/>
                        <a:cs typeface="Times New Roman"/>
                      </a:endParaRPr>
                    </a:p>
                  </a:txBody>
                  <a:tcPr marL="32797" marR="32797" marT="0" marB="0">
                    <a:solidFill>
                      <a:srgbClr val="0070C0"/>
                    </a:solidFill>
                  </a:tcPr>
                </a:tc>
              </a:tr>
              <a:tr h="502885">
                <a:tc>
                  <a:txBody>
                    <a:bodyPr/>
                    <a:lstStyle/>
                    <a:p>
                      <a:pPr algn="l">
                        <a:lnSpc>
                          <a:spcPct val="115000"/>
                        </a:lnSpc>
                        <a:spcAft>
                          <a:spcPts val="1000"/>
                        </a:spcAft>
                      </a:pPr>
                      <a:r>
                        <a:rPr lang="ru-RU" sz="1100">
                          <a:solidFill>
                            <a:schemeClr val="bg1"/>
                          </a:solidFill>
                          <a:effectLst/>
                        </a:rPr>
                        <a:t>5. Научно – исследовательская конференция «Я- исследователь». Г. Нижнекамск.</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Ермакова Л.Р.</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Англ.язык</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Рахманова Д.Д.</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9</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Сертификат участника.</a:t>
                      </a:r>
                      <a:endParaRPr lang="ru-RU" sz="1100" dirty="0">
                        <a:solidFill>
                          <a:schemeClr val="bg1"/>
                        </a:solidFill>
                        <a:effectLst/>
                        <a:latin typeface="Calibri"/>
                        <a:ea typeface="Calibri"/>
                        <a:cs typeface="Times New Roman"/>
                      </a:endParaRPr>
                    </a:p>
                  </a:txBody>
                  <a:tcPr marL="32797" marR="32797" marT="0" marB="0">
                    <a:solidFill>
                      <a:srgbClr val="0070C0"/>
                    </a:solidFill>
                  </a:tcPr>
                </a:tc>
              </a:tr>
              <a:tr h="301731">
                <a:tc>
                  <a:txBody>
                    <a:bodyPr/>
                    <a:lstStyle/>
                    <a:p>
                      <a:pPr algn="l">
                        <a:lnSpc>
                          <a:spcPct val="115000"/>
                        </a:lnSpc>
                        <a:spcAft>
                          <a:spcPts val="1000"/>
                        </a:spcAft>
                      </a:pPr>
                      <a:r>
                        <a:rPr lang="ru-RU" sz="1100">
                          <a:solidFill>
                            <a:schemeClr val="bg1"/>
                          </a:solidFill>
                          <a:effectLst/>
                        </a:rPr>
                        <a:t>6.Конкурс сочинений «Фемида».</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 </a:t>
                      </a:r>
                    </a:p>
                    <a:p>
                      <a:pPr algn="l">
                        <a:lnSpc>
                          <a:spcPct val="115000"/>
                        </a:lnSpc>
                        <a:spcAft>
                          <a:spcPts val="1000"/>
                        </a:spcAft>
                      </a:pPr>
                      <a:r>
                        <a:rPr lang="ru-RU" sz="1100">
                          <a:solidFill>
                            <a:schemeClr val="bg1"/>
                          </a:solidFill>
                          <a:effectLst/>
                        </a:rPr>
                        <a:t>Рахманова А.М.</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Русский язык</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Ахмадишина А.М</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8</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Благодарственное письмо.</a:t>
                      </a:r>
                      <a:endParaRPr lang="ru-RU" sz="1100" dirty="0">
                        <a:solidFill>
                          <a:schemeClr val="bg1"/>
                        </a:solidFill>
                        <a:effectLst/>
                        <a:latin typeface="Calibri"/>
                        <a:ea typeface="Calibri"/>
                        <a:cs typeface="Times New Roman"/>
                      </a:endParaRPr>
                    </a:p>
                  </a:txBody>
                  <a:tcPr marL="32797" marR="32797" marT="0" marB="0">
                    <a:solidFill>
                      <a:srgbClr val="0070C0"/>
                    </a:solidFill>
                  </a:tcPr>
                </a:tc>
              </a:tr>
              <a:tr h="201154">
                <a:tc>
                  <a:txBody>
                    <a:bodyPr/>
                    <a:lstStyle/>
                    <a:p>
                      <a:pPr algn="l">
                        <a:lnSpc>
                          <a:spcPct val="115000"/>
                        </a:lnSpc>
                        <a:spcAft>
                          <a:spcPts val="1000"/>
                        </a:spcAft>
                      </a:pPr>
                      <a:r>
                        <a:rPr lang="ru-RU" sz="1100">
                          <a:solidFill>
                            <a:schemeClr val="bg1"/>
                          </a:solidFill>
                          <a:effectLst/>
                        </a:rPr>
                        <a:t>7.Подготовка и сдача ОГЭ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Рахманова А.М.</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Русский язык</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Учащиеся </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a:solidFill>
                            <a:schemeClr val="bg1"/>
                          </a:solidFill>
                          <a:effectLst/>
                        </a:rPr>
                        <a:t>9</a:t>
                      </a:r>
                      <a:endParaRPr lang="ru-RU" sz="1100">
                        <a:solidFill>
                          <a:schemeClr val="bg1"/>
                        </a:solidFill>
                        <a:effectLst/>
                        <a:latin typeface="Calibri"/>
                        <a:ea typeface="Calibri"/>
                        <a:cs typeface="Times New Roman"/>
                      </a:endParaRPr>
                    </a:p>
                  </a:txBody>
                  <a:tcPr marL="32797" marR="32797" marT="0" marB="0">
                    <a:solidFill>
                      <a:srgbClr val="0070C0"/>
                    </a:solidFill>
                  </a:tcPr>
                </a:tc>
                <a:tc>
                  <a:txBody>
                    <a:bodyPr/>
                    <a:lstStyle/>
                    <a:p>
                      <a:pPr algn="l">
                        <a:lnSpc>
                          <a:spcPct val="115000"/>
                        </a:lnSpc>
                        <a:spcAft>
                          <a:spcPts val="0"/>
                        </a:spcAft>
                      </a:pPr>
                      <a:r>
                        <a:rPr lang="ru-RU" sz="1100" dirty="0">
                          <a:solidFill>
                            <a:schemeClr val="bg1"/>
                          </a:solidFill>
                          <a:effectLst/>
                        </a:rPr>
                        <a:t>Благодарственное письмо.</a:t>
                      </a:r>
                      <a:endParaRPr lang="ru-RU" sz="1100" dirty="0">
                        <a:solidFill>
                          <a:schemeClr val="bg1"/>
                        </a:solidFill>
                        <a:effectLst/>
                        <a:latin typeface="Calibri"/>
                        <a:ea typeface="Calibri"/>
                        <a:cs typeface="Times New Roman"/>
                      </a:endParaRPr>
                    </a:p>
                  </a:txBody>
                  <a:tcPr marL="32797" marR="32797" marT="0" marB="0">
                    <a:solidFill>
                      <a:srgbClr val="0070C0"/>
                    </a:solidFill>
                  </a:tcPr>
                </a:tc>
              </a:tr>
            </a:tbl>
          </a:graphicData>
        </a:graphic>
      </p:graphicFrame>
    </p:spTree>
    <p:extLst>
      <p:ext uri="{BB962C8B-B14F-4D97-AF65-F5344CB8AC3E}">
        <p14:creationId xmlns:p14="http://schemas.microsoft.com/office/powerpoint/2010/main" val="3342450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400" dirty="0">
                <a:latin typeface="Times New Roman"/>
                <a:ea typeface="Calibri"/>
                <a:cs typeface="Times New Roman"/>
              </a:rPr>
              <a:t>Естественно–математический цикл.</a:t>
            </a:r>
            <a:r>
              <a:rPr lang="ru-RU" sz="2400" dirty="0">
                <a:ea typeface="Calibri"/>
                <a:cs typeface="Times New Roman"/>
              </a:rPr>
              <a:t/>
            </a:r>
            <a:br>
              <a:rPr lang="ru-RU" sz="2400" dirty="0">
                <a:ea typeface="Calibri"/>
                <a:cs typeface="Times New Roman"/>
              </a:rPr>
            </a:br>
            <a:r>
              <a:rPr lang="ru-RU" sz="2000" dirty="0">
                <a:latin typeface="Times New Roman"/>
                <a:ea typeface="Calibri"/>
                <a:cs typeface="Times New Roman"/>
              </a:rPr>
              <a:t>      В ШМО естественно–математического цикла входят учителя следующих предметов: математика, информатика, физика, химия, биология, география. Методическая тема школьного методического объединения учителей естественно–математического цикла: «Повышение познавательной активности учащихся с применением ИКТ». </a:t>
            </a:r>
            <a:r>
              <a:rPr lang="ru-RU" sz="2000" dirty="0">
                <a:ea typeface="Calibri"/>
                <a:cs typeface="Times New Roman"/>
              </a:rPr>
              <a:t/>
            </a:r>
            <a:br>
              <a:rPr lang="ru-RU" sz="2000" dirty="0">
                <a:ea typeface="Calibri"/>
                <a:cs typeface="Times New Roman"/>
              </a:rPr>
            </a:br>
            <a:r>
              <a:rPr lang="ru-RU" sz="2400" dirty="0">
                <a:latin typeface="Times New Roman"/>
                <a:ea typeface="Times New Roman"/>
                <a:cs typeface="Times New Roman"/>
              </a:rPr>
              <a:t>Цель методической работы: </a:t>
            </a:r>
            <a:r>
              <a:rPr lang="ru-RU" sz="2400" dirty="0">
                <a:ea typeface="Calibri"/>
                <a:cs typeface="Times New Roman"/>
              </a:rPr>
              <a:t/>
            </a:r>
            <a:br>
              <a:rPr lang="ru-RU" sz="2400" dirty="0">
                <a:ea typeface="Calibri"/>
                <a:cs typeface="Times New Roman"/>
              </a:rPr>
            </a:br>
            <a:r>
              <a:rPr lang="ru-RU" sz="2000" dirty="0">
                <a:latin typeface="Times New Roman"/>
                <a:ea typeface="Times New Roman"/>
                <a:cs typeface="Times New Roman"/>
              </a:rPr>
              <a:t>- повышение качества учебно – воспитательного процесса за счет повышения познавательной активности  учащихся на уроках;</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модернизация методики обучения предметам, с внедрением новых и современный ИКТ. </a:t>
            </a:r>
            <a:r>
              <a:rPr lang="ru-RU" sz="2000" dirty="0">
                <a:ea typeface="Calibri"/>
                <a:cs typeface="Times New Roman"/>
              </a:rPr>
              <a:t/>
            </a:r>
            <a:br>
              <a:rPr lang="ru-RU" sz="2000" dirty="0">
                <a:ea typeface="Calibri"/>
                <a:cs typeface="Times New Roman"/>
              </a:rPr>
            </a:br>
            <a:r>
              <a:rPr lang="ru-RU" sz="2400" dirty="0">
                <a:latin typeface="Times New Roman"/>
                <a:ea typeface="Times New Roman"/>
                <a:cs typeface="Times New Roman"/>
              </a:rPr>
              <a:t>Задачи методического объединения: </a:t>
            </a:r>
            <a:r>
              <a:rPr lang="ru-RU" sz="2400" dirty="0">
                <a:ea typeface="Calibri"/>
                <a:cs typeface="Times New Roman"/>
              </a:rPr>
              <a:t/>
            </a:r>
            <a:br>
              <a:rPr lang="ru-RU" sz="2400" dirty="0">
                <a:ea typeface="Calibri"/>
                <a:cs typeface="Times New Roman"/>
              </a:rPr>
            </a:br>
            <a:r>
              <a:rPr lang="ru-RU" sz="2000" dirty="0">
                <a:latin typeface="Times New Roman"/>
                <a:ea typeface="Times New Roman"/>
                <a:cs typeface="Times New Roman"/>
              </a:rPr>
              <a:t>- поиск и использование современных методик преподавания предметов;</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совершенствование работы для разностороннего развития детей;</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анализировать результаты педагогической деятельность. </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2929706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400" dirty="0">
                <a:latin typeface="Times New Roman"/>
                <a:ea typeface="Calibri"/>
                <a:cs typeface="Times New Roman"/>
              </a:rPr>
              <a:t>Методические темы учителей: </a:t>
            </a:r>
            <a:r>
              <a:rPr lang="ru-RU" sz="2400" dirty="0">
                <a:ea typeface="Calibri"/>
                <a:cs typeface="Times New Roman"/>
              </a:rPr>
              <a:t/>
            </a:r>
            <a:br>
              <a:rPr lang="ru-RU" sz="2400" dirty="0">
                <a:ea typeface="Calibri"/>
                <a:cs typeface="Times New Roman"/>
              </a:rPr>
            </a:br>
            <a:r>
              <a:rPr lang="ru-RU" sz="2400" dirty="0">
                <a:latin typeface="Times New Roman"/>
                <a:ea typeface="Calibri"/>
                <a:cs typeface="Times New Roman"/>
              </a:rPr>
              <a:t>Учитель математики и физики </a:t>
            </a:r>
            <a:r>
              <a:rPr lang="ru-RU" sz="2400" dirty="0" err="1">
                <a:latin typeface="Times New Roman"/>
                <a:ea typeface="Calibri"/>
                <a:cs typeface="Times New Roman"/>
              </a:rPr>
              <a:t>Ниязбаев</a:t>
            </a:r>
            <a:r>
              <a:rPr lang="ru-RU" sz="2400" dirty="0">
                <a:latin typeface="Times New Roman"/>
                <a:ea typeface="Calibri"/>
                <a:cs typeface="Times New Roman"/>
              </a:rPr>
              <a:t> Василий </a:t>
            </a:r>
            <a:r>
              <a:rPr lang="ru-RU" sz="2400" dirty="0" err="1">
                <a:latin typeface="Times New Roman"/>
                <a:ea typeface="Calibri"/>
                <a:cs typeface="Times New Roman"/>
              </a:rPr>
              <a:t>Исмаилжанович</a:t>
            </a:r>
            <a:r>
              <a:rPr lang="ru-RU" sz="2400" dirty="0">
                <a:latin typeface="Times New Roman"/>
                <a:ea typeface="Calibri"/>
                <a:cs typeface="Times New Roman"/>
              </a:rPr>
              <a:t> – «Повышение познавательной активности учащихся на уроках математики и физики»;</a:t>
            </a:r>
            <a:r>
              <a:rPr lang="ru-RU" sz="2400" dirty="0">
                <a:ea typeface="Calibri"/>
                <a:cs typeface="Times New Roman"/>
              </a:rPr>
              <a:t/>
            </a:r>
            <a:br>
              <a:rPr lang="ru-RU" sz="2400" dirty="0">
                <a:ea typeface="Calibri"/>
                <a:cs typeface="Times New Roman"/>
              </a:rPr>
            </a:br>
            <a:r>
              <a:rPr lang="ru-RU" sz="2400" dirty="0">
                <a:latin typeface="Times New Roman"/>
                <a:ea typeface="Calibri"/>
                <a:cs typeface="Times New Roman"/>
              </a:rPr>
              <a:t>Учитель математики и информатики </a:t>
            </a:r>
            <a:r>
              <a:rPr lang="ru-RU" sz="2400" dirty="0" err="1">
                <a:latin typeface="Times New Roman"/>
                <a:ea typeface="Calibri"/>
                <a:cs typeface="Times New Roman"/>
              </a:rPr>
              <a:t>Заляева</a:t>
            </a:r>
            <a:r>
              <a:rPr lang="ru-RU" sz="2400" dirty="0">
                <a:latin typeface="Times New Roman"/>
                <a:ea typeface="Calibri"/>
                <a:cs typeface="Times New Roman"/>
              </a:rPr>
              <a:t> </a:t>
            </a:r>
            <a:r>
              <a:rPr lang="ru-RU" sz="2400" dirty="0" err="1">
                <a:latin typeface="Times New Roman"/>
                <a:ea typeface="Calibri"/>
                <a:cs typeface="Times New Roman"/>
              </a:rPr>
              <a:t>Резида</a:t>
            </a:r>
            <a:r>
              <a:rPr lang="ru-RU" sz="2400" dirty="0">
                <a:latin typeface="Times New Roman"/>
                <a:ea typeface="Calibri"/>
                <a:cs typeface="Times New Roman"/>
              </a:rPr>
              <a:t> </a:t>
            </a:r>
            <a:r>
              <a:rPr lang="ru-RU" sz="2400" dirty="0" err="1">
                <a:latin typeface="Times New Roman"/>
                <a:ea typeface="Calibri"/>
                <a:cs typeface="Times New Roman"/>
              </a:rPr>
              <a:t>Мисбаховна</a:t>
            </a:r>
            <a:r>
              <a:rPr lang="ru-RU" sz="2400" dirty="0">
                <a:latin typeface="Times New Roman"/>
                <a:ea typeface="Calibri"/>
                <a:cs typeface="Times New Roman"/>
              </a:rPr>
              <a:t> – «Развитие познавательных способностей учащихся на уроках математики и информатики»;</a:t>
            </a:r>
            <a:r>
              <a:rPr lang="ru-RU" sz="2400" dirty="0">
                <a:ea typeface="Calibri"/>
                <a:cs typeface="Times New Roman"/>
              </a:rPr>
              <a:t/>
            </a:r>
            <a:br>
              <a:rPr lang="ru-RU" sz="2400" dirty="0">
                <a:ea typeface="Calibri"/>
                <a:cs typeface="Times New Roman"/>
              </a:rPr>
            </a:br>
            <a:r>
              <a:rPr lang="ru-RU" sz="2400" dirty="0">
                <a:latin typeface="Times New Roman"/>
                <a:ea typeface="Calibri"/>
                <a:cs typeface="Times New Roman"/>
              </a:rPr>
              <a:t>Учитель географии </a:t>
            </a:r>
            <a:r>
              <a:rPr lang="ru-RU" sz="2400" dirty="0" err="1">
                <a:latin typeface="Times New Roman"/>
                <a:ea typeface="Calibri"/>
                <a:cs typeface="Times New Roman"/>
              </a:rPr>
              <a:t>Тимбаков</a:t>
            </a:r>
            <a:r>
              <a:rPr lang="ru-RU" sz="2400" dirty="0">
                <a:latin typeface="Times New Roman"/>
                <a:ea typeface="Calibri"/>
                <a:cs typeface="Times New Roman"/>
              </a:rPr>
              <a:t> </a:t>
            </a:r>
            <a:r>
              <a:rPr lang="ru-RU" sz="2400" dirty="0" err="1">
                <a:latin typeface="Times New Roman"/>
                <a:ea typeface="Calibri"/>
                <a:cs typeface="Times New Roman"/>
              </a:rPr>
              <a:t>Зуфар</a:t>
            </a:r>
            <a:r>
              <a:rPr lang="ru-RU" sz="2400" dirty="0">
                <a:latin typeface="Times New Roman"/>
                <a:ea typeface="Calibri"/>
                <a:cs typeface="Times New Roman"/>
              </a:rPr>
              <a:t> </a:t>
            </a:r>
            <a:r>
              <a:rPr lang="ru-RU" sz="2400" dirty="0" err="1">
                <a:latin typeface="Times New Roman"/>
                <a:ea typeface="Calibri"/>
                <a:cs typeface="Times New Roman"/>
              </a:rPr>
              <a:t>Талгатович</a:t>
            </a:r>
            <a:r>
              <a:rPr lang="ru-RU" sz="2400" dirty="0">
                <a:latin typeface="Times New Roman"/>
                <a:ea typeface="Calibri"/>
                <a:cs typeface="Times New Roman"/>
              </a:rPr>
              <a:t> – «Развитие познавательной активности  на уроках географии»;</a:t>
            </a:r>
            <a:r>
              <a:rPr lang="ru-RU" sz="2400" dirty="0">
                <a:ea typeface="Calibri"/>
                <a:cs typeface="Times New Roman"/>
              </a:rPr>
              <a:t/>
            </a:r>
            <a:br>
              <a:rPr lang="ru-RU" sz="2400" dirty="0">
                <a:ea typeface="Calibri"/>
                <a:cs typeface="Times New Roman"/>
              </a:rPr>
            </a:br>
            <a:r>
              <a:rPr lang="ru-RU" sz="2400" dirty="0">
                <a:latin typeface="Times New Roman"/>
                <a:ea typeface="Calibri"/>
                <a:cs typeface="Times New Roman"/>
              </a:rPr>
              <a:t> Учитель химии и биологии </a:t>
            </a:r>
            <a:r>
              <a:rPr lang="ru-RU" sz="2400" dirty="0" err="1">
                <a:latin typeface="Times New Roman"/>
                <a:ea typeface="Calibri"/>
                <a:cs typeface="Times New Roman"/>
              </a:rPr>
              <a:t>Хамидуллина</a:t>
            </a:r>
            <a:r>
              <a:rPr lang="ru-RU" sz="2400" dirty="0">
                <a:latin typeface="Times New Roman"/>
                <a:ea typeface="Calibri"/>
                <a:cs typeface="Times New Roman"/>
              </a:rPr>
              <a:t> </a:t>
            </a:r>
            <a:r>
              <a:rPr lang="ru-RU" sz="2400" dirty="0" err="1">
                <a:latin typeface="Times New Roman"/>
                <a:ea typeface="Calibri"/>
                <a:cs typeface="Times New Roman"/>
              </a:rPr>
              <a:t>Милауша</a:t>
            </a:r>
            <a:r>
              <a:rPr lang="ru-RU" sz="2400" dirty="0">
                <a:latin typeface="Times New Roman"/>
                <a:ea typeface="Calibri"/>
                <a:cs typeface="Times New Roman"/>
              </a:rPr>
              <a:t> </a:t>
            </a:r>
            <a:r>
              <a:rPr lang="ru-RU" sz="2400" dirty="0" err="1">
                <a:latin typeface="Times New Roman"/>
                <a:ea typeface="Calibri"/>
                <a:cs typeface="Times New Roman"/>
              </a:rPr>
              <a:t>Анваровна</a:t>
            </a:r>
            <a:r>
              <a:rPr lang="ru-RU" sz="2400" dirty="0">
                <a:latin typeface="Times New Roman"/>
                <a:ea typeface="Calibri"/>
                <a:cs typeface="Times New Roman"/>
              </a:rPr>
              <a:t> – «Использование ИКТ и ЦОР на уроках химии и биологии». </a:t>
            </a:r>
            <a:r>
              <a:rPr lang="ru-RU" sz="2400" dirty="0">
                <a:ea typeface="Calibri"/>
                <a:cs typeface="Times New Roman"/>
              </a:rPr>
              <a:t/>
            </a:r>
            <a:br>
              <a:rPr lang="ru-RU" sz="2400" dirty="0">
                <a:ea typeface="Calibri"/>
                <a:cs typeface="Times New Roman"/>
              </a:rPr>
            </a:br>
            <a:endParaRPr lang="ru-RU" sz="2400" dirty="0"/>
          </a:p>
        </p:txBody>
      </p:sp>
    </p:spTree>
    <p:extLst>
      <p:ext uri="{BB962C8B-B14F-4D97-AF65-F5344CB8AC3E}">
        <p14:creationId xmlns:p14="http://schemas.microsoft.com/office/powerpoint/2010/main" val="4137729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indent="449580">
              <a:lnSpc>
                <a:spcPct val="115000"/>
              </a:lnSpc>
              <a:spcAft>
                <a:spcPts val="0"/>
              </a:spcAft>
            </a:pPr>
            <a:r>
              <a:rPr lang="ru-RU" sz="2400" dirty="0">
                <a:latin typeface="Times New Roman"/>
                <a:ea typeface="Calibri"/>
                <a:cs typeface="Times New Roman"/>
              </a:rPr>
              <a:t>Спортивно - художественный  цикл.</a:t>
            </a:r>
            <a:r>
              <a:rPr lang="ru-RU" sz="2400" dirty="0">
                <a:ea typeface="Calibri"/>
                <a:cs typeface="Times New Roman"/>
              </a:rPr>
              <a:t/>
            </a:r>
            <a:br>
              <a:rPr lang="ru-RU" sz="2400" dirty="0">
                <a:ea typeface="Calibri"/>
                <a:cs typeface="Times New Roman"/>
              </a:rPr>
            </a:br>
            <a:r>
              <a:rPr lang="ru-RU" sz="2000" dirty="0">
                <a:latin typeface="Times New Roman"/>
                <a:ea typeface="Calibri"/>
                <a:cs typeface="Times New Roman"/>
              </a:rPr>
              <a:t>В ШМО спортивно-художественного  цикла входят учителя следующих предметов: технологии, изобразительного искусства, музыки, физкультуры.</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Методическая тема школьного методического объединения учителей спортивно - художественного  цикла: «Развитие нравственной, гармоничной, физически-здоровой личности, способной к творчеству и самоопределению».</a:t>
            </a:r>
            <a:r>
              <a:rPr lang="ru-RU" sz="2000" dirty="0">
                <a:ea typeface="Calibri"/>
                <a:cs typeface="Times New Roman"/>
              </a:rPr>
              <a:t/>
            </a:r>
            <a:br>
              <a:rPr lang="ru-RU" sz="2000" dirty="0">
                <a:ea typeface="Calibri"/>
                <a:cs typeface="Times New Roman"/>
              </a:rPr>
            </a:br>
            <a:r>
              <a:rPr lang="ru-RU" sz="2400" dirty="0">
                <a:latin typeface="Times New Roman"/>
                <a:ea typeface="Calibri"/>
                <a:cs typeface="Times New Roman"/>
              </a:rPr>
              <a:t>Цель работы ШМО:</a:t>
            </a:r>
            <a:r>
              <a:rPr lang="ru-RU" sz="2400" dirty="0">
                <a:ea typeface="Calibri"/>
                <a:cs typeface="Times New Roman"/>
              </a:rPr>
              <a:t/>
            </a:r>
            <a:br>
              <a:rPr lang="ru-RU" sz="2400" dirty="0">
                <a:ea typeface="Calibri"/>
                <a:cs typeface="Times New Roman"/>
              </a:rPr>
            </a:br>
            <a:r>
              <a:rPr lang="ru-RU" sz="2000" dirty="0">
                <a:latin typeface="Times New Roman"/>
                <a:ea typeface="Calibri"/>
                <a:cs typeface="Times New Roman"/>
              </a:rPr>
              <a:t>Непрерывное совершенствование уровня педагогического мастерства учителей, их эрудиции и   компетентности в области современных технологий.</a:t>
            </a:r>
            <a:r>
              <a:rPr lang="ru-RU" sz="2000" dirty="0">
                <a:ea typeface="Calibri"/>
                <a:cs typeface="Times New Roman"/>
              </a:rPr>
              <a:t/>
            </a:r>
            <a:br>
              <a:rPr lang="ru-RU" sz="2000" dirty="0">
                <a:ea typeface="Calibri"/>
                <a:cs typeface="Times New Roman"/>
              </a:rPr>
            </a:br>
            <a:r>
              <a:rPr lang="ru-RU" sz="2400" dirty="0">
                <a:latin typeface="Times New Roman"/>
                <a:ea typeface="Calibri"/>
                <a:cs typeface="Times New Roman"/>
              </a:rPr>
              <a:t>Задачи ШМО:</a:t>
            </a:r>
            <a:r>
              <a:rPr lang="ru-RU" sz="2400" dirty="0">
                <a:ea typeface="Calibri"/>
                <a:cs typeface="Times New Roman"/>
              </a:rPr>
              <a:t/>
            </a:r>
            <a:br>
              <a:rPr lang="ru-RU" sz="2400" dirty="0">
                <a:ea typeface="Calibri"/>
                <a:cs typeface="Times New Roman"/>
              </a:rPr>
            </a:br>
            <a:r>
              <a:rPr lang="ru-RU" sz="2000" dirty="0">
                <a:latin typeface="Times New Roman"/>
                <a:ea typeface="BatangChe"/>
                <a:cs typeface="Times New Roman"/>
              </a:rPr>
              <a:t>Обеспечение высокого методического уровня проведения всех видов занятий.</a:t>
            </a:r>
            <a:r>
              <a:rPr lang="ru-RU" sz="2000" dirty="0">
                <a:ea typeface="Calibri"/>
                <a:cs typeface="Times New Roman"/>
              </a:rPr>
              <a:t/>
            </a:r>
            <a:br>
              <a:rPr lang="ru-RU" sz="2000" dirty="0">
                <a:ea typeface="Calibri"/>
                <a:cs typeface="Times New Roman"/>
              </a:rPr>
            </a:br>
            <a:r>
              <a:rPr lang="ru-RU" sz="2000" dirty="0">
                <a:latin typeface="Times New Roman"/>
                <a:ea typeface="BatangChe"/>
                <a:cs typeface="Times New Roman"/>
              </a:rPr>
              <a:t>Повышение профессиональной квалификации учителей.</a:t>
            </a:r>
            <a:r>
              <a:rPr lang="ru-RU" sz="2000" dirty="0">
                <a:ea typeface="Calibri"/>
                <a:cs typeface="Times New Roman"/>
              </a:rPr>
              <a:t/>
            </a:r>
            <a:br>
              <a:rPr lang="ru-RU" sz="2000" dirty="0">
                <a:ea typeface="Calibri"/>
                <a:cs typeface="Times New Roman"/>
              </a:rPr>
            </a:br>
            <a:r>
              <a:rPr lang="ru-RU" sz="2000" dirty="0">
                <a:latin typeface="Times New Roman"/>
                <a:ea typeface="BatangChe"/>
                <a:cs typeface="Times New Roman"/>
              </a:rPr>
              <a:t>Выявление, обобщение и распространение положительного педагогического опыта творчески работающих учителей.</a:t>
            </a:r>
            <a:r>
              <a:rPr lang="ru-RU" sz="2000" dirty="0">
                <a:ea typeface="Calibri"/>
                <a:cs typeface="Times New Roman"/>
              </a:rPr>
              <a:t/>
            </a:r>
            <a:br>
              <a:rPr lang="ru-RU" sz="2000" dirty="0">
                <a:ea typeface="Calibri"/>
                <a:cs typeface="Times New Roman"/>
              </a:rPr>
            </a:br>
            <a:r>
              <a:rPr lang="ru-RU" sz="2000" dirty="0">
                <a:latin typeface="Times New Roman"/>
                <a:ea typeface="BatangChe"/>
                <a:cs typeface="Times New Roman"/>
              </a:rPr>
              <a:t>Совершенствование работы учителей на основе личностно – ориентированного  обучения с разными категориями учащихся.</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6731363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2000" dirty="0">
                <a:latin typeface="Times New Roman"/>
                <a:ea typeface="Calibri"/>
                <a:cs typeface="Times New Roman"/>
              </a:rPr>
              <a:t>Методические темы учителей: </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Сулейманова Регина </a:t>
            </a:r>
            <a:r>
              <a:rPr lang="ru-RU" sz="2000" dirty="0" err="1">
                <a:latin typeface="Times New Roman"/>
                <a:ea typeface="Calibri"/>
                <a:cs typeface="Times New Roman"/>
              </a:rPr>
              <a:t>Ринатовна</a:t>
            </a:r>
            <a:r>
              <a:rPr lang="ru-RU" sz="2000" dirty="0">
                <a:latin typeface="Times New Roman"/>
                <a:ea typeface="Calibri"/>
                <a:cs typeface="Times New Roman"/>
              </a:rPr>
              <a:t> (учитель технологии) - </a:t>
            </a:r>
            <a:r>
              <a:rPr lang="ru-RU" sz="2000" dirty="0">
                <a:latin typeface="Times New Roman"/>
                <a:ea typeface="BatangChe"/>
                <a:cs typeface="Times New Roman"/>
              </a:rPr>
              <a:t>«Использование игровых технологий на уроках технологии».</a:t>
            </a:r>
            <a:r>
              <a:rPr lang="ru-RU" sz="2000" dirty="0">
                <a:ea typeface="Calibri"/>
                <a:cs typeface="Times New Roman"/>
              </a:rPr>
              <a:t/>
            </a:r>
            <a:br>
              <a:rPr lang="ru-RU" sz="2000" dirty="0">
                <a:ea typeface="Calibri"/>
                <a:cs typeface="Times New Roman"/>
              </a:rPr>
            </a:br>
            <a:r>
              <a:rPr lang="ru-RU" sz="2000" dirty="0" err="1">
                <a:latin typeface="Times New Roman"/>
                <a:ea typeface="BatangChe"/>
                <a:cs typeface="Times New Roman"/>
              </a:rPr>
              <a:t>Тимбаков</a:t>
            </a:r>
            <a:r>
              <a:rPr lang="ru-RU" sz="2000" dirty="0">
                <a:latin typeface="Times New Roman"/>
                <a:ea typeface="BatangChe"/>
                <a:cs typeface="Times New Roman"/>
              </a:rPr>
              <a:t> </a:t>
            </a:r>
            <a:r>
              <a:rPr lang="ru-RU" sz="2000" dirty="0" err="1">
                <a:latin typeface="Times New Roman"/>
                <a:ea typeface="BatangChe"/>
                <a:cs typeface="Times New Roman"/>
              </a:rPr>
              <a:t>Зуфар</a:t>
            </a:r>
            <a:r>
              <a:rPr lang="ru-RU" sz="2000" dirty="0">
                <a:latin typeface="Times New Roman"/>
                <a:ea typeface="BatangChe"/>
                <a:cs typeface="Times New Roman"/>
              </a:rPr>
              <a:t> </a:t>
            </a:r>
            <a:r>
              <a:rPr lang="ru-RU" sz="2000" dirty="0" err="1">
                <a:latin typeface="Times New Roman"/>
                <a:ea typeface="BatangChe"/>
                <a:cs typeface="Times New Roman"/>
              </a:rPr>
              <a:t>Талгатович</a:t>
            </a:r>
            <a:r>
              <a:rPr lang="ru-RU" sz="2000" dirty="0">
                <a:latin typeface="Times New Roman"/>
                <a:ea typeface="BatangChe"/>
                <a:cs typeface="Times New Roman"/>
              </a:rPr>
              <a:t> (учитель физкультуры) - </a:t>
            </a:r>
            <a:r>
              <a:rPr lang="ru-RU" sz="2000" dirty="0">
                <a:latin typeface="Times New Roman"/>
                <a:ea typeface="Calibri"/>
                <a:cs typeface="Times New Roman"/>
              </a:rPr>
              <a:t>«Развитие физических качеств и способностей, совершенствования функциональных возможностей организма, укрепление индивидуального здоровья».</a:t>
            </a:r>
            <a:r>
              <a:rPr lang="ru-RU" sz="2000" dirty="0">
                <a:ea typeface="Calibri"/>
                <a:cs typeface="Times New Roman"/>
              </a:rPr>
              <a:t/>
            </a:r>
            <a:br>
              <a:rPr lang="ru-RU" sz="2000" dirty="0">
                <a:ea typeface="Calibri"/>
                <a:cs typeface="Times New Roman"/>
              </a:rPr>
            </a:br>
            <a:r>
              <a:rPr lang="ru-RU" sz="2000" dirty="0" err="1">
                <a:latin typeface="Times New Roman"/>
                <a:ea typeface="BatangChe"/>
                <a:cs typeface="Times New Roman"/>
              </a:rPr>
              <a:t>Мутигуллин</a:t>
            </a:r>
            <a:r>
              <a:rPr lang="ru-RU" sz="2000" dirty="0">
                <a:latin typeface="Times New Roman"/>
                <a:ea typeface="BatangChe"/>
                <a:cs typeface="Times New Roman"/>
              </a:rPr>
              <a:t> Ильшат </a:t>
            </a:r>
            <a:r>
              <a:rPr lang="ru-RU" sz="2000" dirty="0" err="1">
                <a:latin typeface="Times New Roman"/>
                <a:ea typeface="BatangChe"/>
                <a:cs typeface="Times New Roman"/>
              </a:rPr>
              <a:t>Фандасович</a:t>
            </a:r>
            <a:r>
              <a:rPr lang="ru-RU" sz="2000" dirty="0">
                <a:latin typeface="Times New Roman"/>
                <a:ea typeface="BatangChe"/>
                <a:cs typeface="Times New Roman"/>
              </a:rPr>
              <a:t> (учитель физкультуры) - </a:t>
            </a:r>
            <a:r>
              <a:rPr lang="ru-RU" sz="2000" dirty="0">
                <a:latin typeface="Times New Roman"/>
                <a:ea typeface="Calibri"/>
                <a:cs typeface="Times New Roman"/>
              </a:rPr>
              <a:t>«Повышение познавательной активности учащихся в условиях модернизации образования».</a:t>
            </a:r>
            <a:r>
              <a:rPr lang="ru-RU" sz="2000" dirty="0">
                <a:ea typeface="Calibri"/>
                <a:cs typeface="Times New Roman"/>
              </a:rPr>
              <a:t/>
            </a:r>
            <a:br>
              <a:rPr lang="ru-RU" sz="2000" dirty="0">
                <a:ea typeface="Calibri"/>
                <a:cs typeface="Times New Roman"/>
              </a:rPr>
            </a:br>
            <a:r>
              <a:rPr lang="ru-RU" sz="2000" dirty="0" err="1">
                <a:latin typeface="Times New Roman"/>
                <a:ea typeface="BatangChe"/>
                <a:cs typeface="Times New Roman"/>
              </a:rPr>
              <a:t>Самигуллина</a:t>
            </a:r>
            <a:r>
              <a:rPr lang="ru-RU" sz="2000" dirty="0">
                <a:latin typeface="Times New Roman"/>
                <a:ea typeface="BatangChe"/>
                <a:cs typeface="Times New Roman"/>
              </a:rPr>
              <a:t> </a:t>
            </a:r>
            <a:r>
              <a:rPr lang="ru-RU" sz="2000" dirty="0" err="1">
                <a:latin typeface="Times New Roman"/>
                <a:ea typeface="BatangChe"/>
                <a:cs typeface="Times New Roman"/>
              </a:rPr>
              <a:t>Гульсум</a:t>
            </a:r>
            <a:r>
              <a:rPr lang="ru-RU" sz="2000" dirty="0">
                <a:latin typeface="Times New Roman"/>
                <a:ea typeface="BatangChe"/>
                <a:cs typeface="Times New Roman"/>
              </a:rPr>
              <a:t> </a:t>
            </a:r>
            <a:r>
              <a:rPr lang="ru-RU" sz="2000" dirty="0" err="1">
                <a:latin typeface="Times New Roman"/>
                <a:ea typeface="BatangChe"/>
                <a:cs typeface="Times New Roman"/>
              </a:rPr>
              <a:t>Маликовна</a:t>
            </a:r>
            <a:r>
              <a:rPr lang="ru-RU" sz="2000" dirty="0">
                <a:latin typeface="Times New Roman"/>
                <a:ea typeface="BatangChe"/>
                <a:cs typeface="Times New Roman"/>
              </a:rPr>
              <a:t> (учитель музыки) - </a:t>
            </a:r>
            <a:r>
              <a:rPr lang="ru-RU" sz="2000" dirty="0">
                <a:latin typeface="Times New Roman"/>
                <a:ea typeface="Calibri"/>
                <a:cs typeface="Times New Roman"/>
              </a:rPr>
              <a:t>«Использование методов и приёмов арт-терапии на уроках музыки»</a:t>
            </a:r>
            <a:r>
              <a:rPr lang="ru-RU" sz="2000" dirty="0">
                <a:latin typeface="Times New Roman"/>
                <a:ea typeface="BatangChe"/>
                <a:cs typeface="Times New Roman"/>
              </a:rPr>
              <a:t> и (учитель физкультуры начальных классов)  </a:t>
            </a:r>
            <a:r>
              <a:rPr lang="ru-RU" sz="2000" dirty="0">
                <a:latin typeface="Times New Roman"/>
                <a:ea typeface="Calibri"/>
                <a:cs typeface="Times New Roman"/>
              </a:rPr>
              <a:t>«Развитие спортивных способностей школьников на уроках физкультуры».</a:t>
            </a:r>
            <a:r>
              <a:rPr lang="ru-RU" sz="2000" dirty="0">
                <a:ea typeface="Calibri"/>
                <a:cs typeface="Times New Roman"/>
              </a:rPr>
              <a:t/>
            </a:r>
            <a:br>
              <a:rPr lang="ru-RU" sz="2000" dirty="0">
                <a:ea typeface="Calibri"/>
                <a:cs typeface="Times New Roman"/>
              </a:rPr>
            </a:br>
            <a:r>
              <a:rPr lang="ru-RU" sz="2000" dirty="0">
                <a:latin typeface="Times New Roman"/>
                <a:ea typeface="BatangChe"/>
                <a:cs typeface="Times New Roman"/>
              </a:rPr>
              <a:t>Сулейманова Регина </a:t>
            </a:r>
            <a:r>
              <a:rPr lang="ru-RU" sz="2000" dirty="0" err="1">
                <a:latin typeface="Times New Roman"/>
                <a:ea typeface="BatangChe"/>
                <a:cs typeface="Times New Roman"/>
              </a:rPr>
              <a:t>Ринатовна</a:t>
            </a:r>
            <a:r>
              <a:rPr lang="ru-RU" sz="2000" dirty="0">
                <a:latin typeface="Times New Roman"/>
                <a:ea typeface="BatangChe"/>
                <a:cs typeface="Times New Roman"/>
              </a:rPr>
              <a:t> (учитель ИЗО) - </a:t>
            </a:r>
            <a:r>
              <a:rPr lang="ru-RU" sz="2000" dirty="0">
                <a:latin typeface="Times New Roman"/>
                <a:ea typeface="Calibri"/>
                <a:cs typeface="Times New Roman"/>
              </a:rPr>
              <a:t>«Развитие творческих способностей учащихся на уроках изобразительного искусства».</a:t>
            </a:r>
            <a:r>
              <a:rPr lang="ru-RU" sz="2000" dirty="0">
                <a:ea typeface="Calibri"/>
                <a:cs typeface="Times New Roman"/>
              </a:rPr>
              <a:t/>
            </a:r>
            <a:br>
              <a:rPr lang="ru-RU" sz="2000" dirty="0">
                <a:ea typeface="Calibri"/>
                <a:cs typeface="Times New Roman"/>
              </a:rPr>
            </a:br>
            <a:r>
              <a:rPr lang="ru-RU" sz="2000" dirty="0" err="1">
                <a:latin typeface="Times New Roman"/>
                <a:ea typeface="BatangChe"/>
                <a:cs typeface="Times New Roman"/>
              </a:rPr>
              <a:t>Марданшин</a:t>
            </a:r>
            <a:r>
              <a:rPr lang="ru-RU" sz="2000" dirty="0">
                <a:latin typeface="Times New Roman"/>
                <a:ea typeface="BatangChe"/>
                <a:cs typeface="Times New Roman"/>
              </a:rPr>
              <a:t> Айдар </a:t>
            </a:r>
            <a:r>
              <a:rPr lang="ru-RU" sz="2000" dirty="0" err="1">
                <a:latin typeface="Times New Roman"/>
                <a:ea typeface="BatangChe"/>
                <a:cs typeface="Times New Roman"/>
              </a:rPr>
              <a:t>Илзирович</a:t>
            </a:r>
            <a:r>
              <a:rPr lang="ru-RU" sz="2000" dirty="0">
                <a:latin typeface="Times New Roman"/>
                <a:ea typeface="BatangChe"/>
                <a:cs typeface="Times New Roman"/>
              </a:rPr>
              <a:t> (учитель ОБЖ) - </a:t>
            </a:r>
            <a:r>
              <a:rPr lang="ru-RU" sz="2000" dirty="0">
                <a:latin typeface="Times New Roman"/>
                <a:ea typeface="Calibri"/>
                <a:cs typeface="Times New Roman"/>
              </a:rPr>
              <a:t>«Воспитание патриотического духа и владение навыками чрезвычайного характера».</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1772795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spcAft>
                <a:spcPts val="0"/>
              </a:spcAft>
            </a:pPr>
            <a:r>
              <a:rPr lang="ru-RU" sz="2000" dirty="0">
                <a:latin typeface="Times New Roman"/>
                <a:ea typeface="Calibri"/>
                <a:cs typeface="Times New Roman"/>
              </a:rPr>
              <a:t>Результатом работы учителей технологии, ИЗО, музыки, физкультуры и ОБЖ над единой методической темой стало проведение открытых уроков, подготовка  учащихся к различным Республиканским и районным, олимпиадам, конкурсам и достижение ими нижеперечисленных результатов:</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Объявлена благодарность  </a:t>
            </a:r>
            <a:r>
              <a:rPr lang="ru-RU" sz="2000" dirty="0" err="1">
                <a:latin typeface="Times New Roman"/>
                <a:ea typeface="Calibri"/>
                <a:cs typeface="Times New Roman"/>
              </a:rPr>
              <a:t>Азнакаевским</a:t>
            </a:r>
            <a:r>
              <a:rPr lang="ru-RU" sz="2000" dirty="0">
                <a:latin typeface="Times New Roman"/>
                <a:ea typeface="Calibri"/>
                <a:cs typeface="Times New Roman"/>
              </a:rPr>
              <a:t> РО РОСТО (ДОСААФ) за подготовку участников Республиканского слета военно – патриотических клубов 2013г.  – </a:t>
            </a:r>
            <a:r>
              <a:rPr lang="ru-RU" sz="2000" dirty="0" err="1">
                <a:latin typeface="Times New Roman"/>
                <a:ea typeface="Calibri"/>
                <a:cs typeface="Times New Roman"/>
              </a:rPr>
              <a:t>Самигуллиной</a:t>
            </a:r>
            <a:r>
              <a:rPr lang="ru-RU" sz="2000" dirty="0">
                <a:latin typeface="Times New Roman"/>
                <a:ea typeface="Calibri"/>
                <a:cs typeface="Times New Roman"/>
              </a:rPr>
              <a:t> </a:t>
            </a:r>
            <a:r>
              <a:rPr lang="ru-RU" sz="2000" dirty="0" err="1">
                <a:latin typeface="Times New Roman"/>
                <a:ea typeface="Calibri"/>
                <a:cs typeface="Times New Roman"/>
              </a:rPr>
              <a:t>Гульсум</a:t>
            </a:r>
            <a:r>
              <a:rPr lang="ru-RU" sz="2000" dirty="0">
                <a:latin typeface="Times New Roman"/>
                <a:ea typeface="Calibri"/>
                <a:cs typeface="Times New Roman"/>
              </a:rPr>
              <a:t> </a:t>
            </a:r>
            <a:r>
              <a:rPr lang="ru-RU" sz="2000" dirty="0" err="1">
                <a:latin typeface="Times New Roman"/>
                <a:ea typeface="Calibri"/>
                <a:cs typeface="Times New Roman"/>
              </a:rPr>
              <a:t>Маликовне</a:t>
            </a:r>
            <a:r>
              <a:rPr lang="ru-RU" sz="2000" dirty="0">
                <a:latin typeface="Times New Roman"/>
                <a:ea typeface="Calibri"/>
                <a:cs typeface="Times New Roman"/>
              </a:rPr>
              <a:t>.</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Почетной грамотой </a:t>
            </a:r>
            <a:r>
              <a:rPr lang="ru-RU" sz="2000" dirty="0" err="1">
                <a:latin typeface="Times New Roman"/>
                <a:ea typeface="Calibri"/>
                <a:cs typeface="Times New Roman"/>
              </a:rPr>
              <a:t>Рескомпрофсоюза</a:t>
            </a:r>
            <a:r>
              <a:rPr lang="ru-RU" sz="2000" dirty="0">
                <a:latin typeface="Times New Roman"/>
                <a:ea typeface="Calibri"/>
                <a:cs typeface="Times New Roman"/>
              </a:rPr>
              <a:t> работников народного образования и науки РФ за активное участие жизни профсоюза награждена Сулейманова Регина </a:t>
            </a:r>
            <a:r>
              <a:rPr lang="ru-RU" sz="2000" dirty="0" err="1">
                <a:latin typeface="Times New Roman"/>
                <a:ea typeface="Calibri"/>
                <a:cs typeface="Times New Roman"/>
              </a:rPr>
              <a:t>Ринатовна</a:t>
            </a:r>
            <a:r>
              <a:rPr lang="ru-RU" sz="2000" dirty="0">
                <a:latin typeface="Times New Roman"/>
                <a:ea typeface="Calibri"/>
                <a:cs typeface="Times New Roman"/>
              </a:rPr>
              <a:t>.</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Дипломом за 1 место в </a:t>
            </a:r>
            <a:r>
              <a:rPr lang="en-US" sz="2000" dirty="0">
                <a:latin typeface="Times New Roman"/>
                <a:ea typeface="Calibri"/>
                <a:cs typeface="Times New Roman"/>
              </a:rPr>
              <a:t>III</a:t>
            </a:r>
            <a:r>
              <a:rPr lang="ru-RU" sz="2000" dirty="0">
                <a:latin typeface="Times New Roman"/>
                <a:ea typeface="Calibri"/>
                <a:cs typeface="Times New Roman"/>
              </a:rPr>
              <a:t> Всероссийском конкурсе поделок «Зимнее вдохновение» была награждена ученица 9 класса </a:t>
            </a:r>
            <a:r>
              <a:rPr lang="ru-RU" sz="2000" dirty="0" err="1">
                <a:latin typeface="Times New Roman"/>
                <a:ea typeface="Calibri"/>
                <a:cs typeface="Times New Roman"/>
              </a:rPr>
              <a:t>Мубаракшина</a:t>
            </a:r>
            <a:r>
              <a:rPr lang="ru-RU" sz="2000" dirty="0">
                <a:latin typeface="Times New Roman"/>
                <a:ea typeface="Calibri"/>
                <a:cs typeface="Times New Roman"/>
              </a:rPr>
              <a:t> </a:t>
            </a:r>
            <a:r>
              <a:rPr lang="ru-RU" sz="2000" dirty="0" err="1">
                <a:latin typeface="Times New Roman"/>
                <a:ea typeface="Calibri"/>
                <a:cs typeface="Times New Roman"/>
              </a:rPr>
              <a:t>Рузиля</a:t>
            </a:r>
            <a:r>
              <a:rPr lang="ru-RU" sz="2000" dirty="0">
                <a:latin typeface="Times New Roman"/>
                <a:ea typeface="Calibri"/>
                <a:cs typeface="Times New Roman"/>
              </a:rPr>
              <a:t> </a:t>
            </a:r>
            <a:r>
              <a:rPr lang="ru-RU" sz="2000" dirty="0" err="1">
                <a:latin typeface="Times New Roman"/>
                <a:ea typeface="Calibri"/>
                <a:cs typeface="Times New Roman"/>
              </a:rPr>
              <a:t>Насимовна</a:t>
            </a:r>
            <a:r>
              <a:rPr lang="ru-RU" sz="2000" dirty="0">
                <a:latin typeface="Times New Roman"/>
                <a:ea typeface="Calibri"/>
                <a:cs typeface="Times New Roman"/>
              </a:rPr>
              <a:t> – руководитель учитель технологии и ИЗО Сулейманова Регина </a:t>
            </a:r>
            <a:r>
              <a:rPr lang="ru-RU" sz="2000" dirty="0" err="1">
                <a:latin typeface="Times New Roman"/>
                <a:ea typeface="Calibri"/>
                <a:cs typeface="Times New Roman"/>
              </a:rPr>
              <a:t>Ринатовна</a:t>
            </a:r>
            <a:r>
              <a:rPr lang="ru-RU" sz="2000" dirty="0">
                <a:latin typeface="Times New Roman"/>
                <a:ea typeface="Calibri"/>
                <a:cs typeface="Times New Roman"/>
              </a:rPr>
              <a:t> – 2014г.</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Дипломом за 1 место </a:t>
            </a:r>
            <a:r>
              <a:rPr lang="en-US" sz="2000" dirty="0">
                <a:latin typeface="Times New Roman"/>
                <a:ea typeface="Calibri"/>
                <a:cs typeface="Times New Roman"/>
              </a:rPr>
              <a:t>III</a:t>
            </a:r>
            <a:r>
              <a:rPr lang="ru-RU" sz="2000" dirty="0">
                <a:latin typeface="Times New Roman"/>
                <a:ea typeface="Calibri"/>
                <a:cs typeface="Times New Roman"/>
              </a:rPr>
              <a:t> Всероссийском конкурсе поделок «Зимнее вдохновение» был награжден ученик 3 класса </a:t>
            </a:r>
            <a:r>
              <a:rPr lang="ru-RU" sz="2000" dirty="0" err="1">
                <a:latin typeface="Times New Roman"/>
                <a:ea typeface="Calibri"/>
                <a:cs typeface="Times New Roman"/>
              </a:rPr>
              <a:t>Кашапов</a:t>
            </a:r>
            <a:r>
              <a:rPr lang="ru-RU" sz="2000" dirty="0">
                <a:latin typeface="Times New Roman"/>
                <a:ea typeface="Calibri"/>
                <a:cs typeface="Times New Roman"/>
              </a:rPr>
              <a:t> Ильнар </a:t>
            </a:r>
            <a:r>
              <a:rPr lang="ru-RU" sz="2000" dirty="0" err="1">
                <a:latin typeface="Times New Roman"/>
                <a:ea typeface="Calibri"/>
                <a:cs typeface="Times New Roman"/>
              </a:rPr>
              <a:t>Ильсурович</a:t>
            </a:r>
            <a:r>
              <a:rPr lang="ru-RU" sz="2000" dirty="0">
                <a:latin typeface="Times New Roman"/>
                <a:ea typeface="Calibri"/>
                <a:cs typeface="Times New Roman"/>
              </a:rPr>
              <a:t> – руководитель учитель технологии и ИЗО Сулейманова Регина </a:t>
            </a:r>
            <a:r>
              <a:rPr lang="ru-RU" sz="2000" dirty="0" err="1">
                <a:latin typeface="Times New Roman"/>
                <a:ea typeface="Calibri"/>
                <a:cs typeface="Times New Roman"/>
              </a:rPr>
              <a:t>Ринатовна</a:t>
            </a:r>
            <a:r>
              <a:rPr lang="ru-RU" sz="2000" dirty="0">
                <a:latin typeface="Times New Roman"/>
                <a:ea typeface="Calibri"/>
                <a:cs typeface="Times New Roman"/>
              </a:rPr>
              <a:t> – 2014г.</a:t>
            </a:r>
            <a:r>
              <a:rPr lang="ru-RU" sz="2000" dirty="0">
                <a:ea typeface="Calibri"/>
                <a:cs typeface="Times New Roman"/>
              </a:rPr>
              <a:t/>
            </a:r>
            <a:br>
              <a:rPr lang="ru-RU" sz="2000" dirty="0">
                <a:ea typeface="Calibri"/>
                <a:cs typeface="Times New Roman"/>
              </a:rPr>
            </a:br>
            <a:r>
              <a:rPr lang="ru-RU" sz="2000" dirty="0">
                <a:latin typeface="Times New Roman"/>
                <a:ea typeface="Calibri"/>
                <a:cs typeface="Times New Roman"/>
              </a:rPr>
              <a:t>- Грамотой за 2 место в Республиканском конкурсе «Сохраним елочку красавицу» была награждена ученица 9 класса Рахманова </a:t>
            </a:r>
            <a:r>
              <a:rPr lang="ru-RU" sz="2000" dirty="0" err="1">
                <a:latin typeface="Times New Roman"/>
                <a:ea typeface="Calibri"/>
                <a:cs typeface="Times New Roman"/>
              </a:rPr>
              <a:t>Диляра</a:t>
            </a:r>
            <a:r>
              <a:rPr lang="ru-RU" sz="2000" dirty="0">
                <a:latin typeface="Times New Roman"/>
                <a:ea typeface="Calibri"/>
                <a:cs typeface="Times New Roman"/>
              </a:rPr>
              <a:t>.</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35532309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spcAft>
                <a:spcPts val="0"/>
              </a:spcAft>
            </a:pPr>
            <a:r>
              <a:rPr lang="ru-RU" sz="1800" dirty="0">
                <a:latin typeface="Times New Roman"/>
                <a:ea typeface="Calibri"/>
                <a:cs typeface="Times New Roman"/>
              </a:rPr>
              <a:t>Учителя методических объединений в течение года активно участвуют в мероприятиях городского уровня (августовское совещание, конференция, семинар); организуют и проводят школьный тур олимпиады; готовят учащихся к муниципальному этапу олимпиады; работают в системе управления (совещания при директоре, заместителе при директоре, оперативки); участвуют в работе педагогических и методических советов; составляют и оформляют документацию методических объединений (планы, отчеты); регулярно проходят курсовую подготовку; организуют работу по подготовке к аттестации (уточняют список аттестуемых педагогов в текущем году, оказывают методическую помощь); готовят и проводят заседания методических </a:t>
            </a:r>
            <a:r>
              <a:rPr lang="ru-RU" sz="1800" dirty="0" err="1">
                <a:latin typeface="Times New Roman"/>
                <a:ea typeface="Calibri"/>
                <a:cs typeface="Times New Roman"/>
              </a:rPr>
              <a:t>объдинений</a:t>
            </a:r>
            <a:r>
              <a:rPr lang="ru-RU" sz="1800" dirty="0">
                <a:latin typeface="Times New Roman"/>
                <a:ea typeface="Calibri"/>
                <a:cs typeface="Times New Roman"/>
              </a:rPr>
              <a:t>;</a:t>
            </a:r>
            <a:r>
              <a:rPr lang="ru-RU" sz="2000" dirty="0">
                <a:latin typeface="Times New Roman"/>
                <a:ea typeface="Times New Roman"/>
                <a:cs typeface="Times New Roman"/>
              </a:rPr>
              <a:t> </a:t>
            </a:r>
            <a:r>
              <a:rPr lang="ru-RU" sz="1800" dirty="0">
                <a:latin typeface="Times New Roman"/>
                <a:ea typeface="Times New Roman"/>
                <a:cs typeface="Times New Roman"/>
              </a:rPr>
              <a:t>изучают нормативные документы (методические письма МО и Н РФ и РТ по организации образовательного процесса, программы по предметам каждого года обучения; государственный стандарт образования); </a:t>
            </a:r>
            <a:r>
              <a:rPr lang="ru-RU" sz="1800" dirty="0">
                <a:latin typeface="Times New Roman"/>
                <a:ea typeface="Calibri"/>
                <a:cs typeface="Times New Roman"/>
              </a:rPr>
              <a:t>знакомят педагогических работников с новинками педагогической, психологической, методической и научно – популярной литературы; также знакомят учителей МО о новых управлениях в развитии общего, специального образования, о содержании образовательных программ, новых учебниках и учебно – методических комплектах разработанных на основании ФГОС нового поколения, нормативных и локальных актов; ведут информационную работу с учителями; планируют работу на весь учебный год; обсуждают и рассматривают учебную программу; согласовывают календарно-тематическое планирование учителей; планируют работу по подготовке учащихся 9 класса к сдаче ОГЭ; проводят предметные недели, пробные ОГЭ; используют электронные ресурсы; обмениваются опытом; подводят итоги окончания учебного года. </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         </a:t>
            </a:r>
            <a:r>
              <a:rPr lang="ru-RU" sz="2000" dirty="0">
                <a:latin typeface="Times New Roman"/>
                <a:ea typeface="Calibri"/>
                <a:cs typeface="Times New Roman"/>
              </a:rPr>
              <a:t>Методическая работа педагогов, в целом, включает в себя эффективную систему модернизации образования, совершенствование используемых инновационных технологий, результативность образовательного процесса.</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3195945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b="1" dirty="0">
                <a:latin typeface="Times New Roman"/>
                <a:ea typeface="Times New Roman"/>
                <a:cs typeface="Times New Roman"/>
              </a:rPr>
              <a:t>Инновационная деятельность</a:t>
            </a:r>
            <a:r>
              <a:rPr lang="ru-RU" dirty="0">
                <a:ea typeface="Calibri"/>
                <a:cs typeface="Times New Roman"/>
              </a:rPr>
              <a:t/>
            </a:r>
            <a:br>
              <a:rPr lang="ru-RU" dirty="0">
                <a:ea typeface="Calibri"/>
                <a:cs typeface="Times New Roman"/>
              </a:rPr>
            </a:br>
            <a:endParaRPr lang="ru-RU" dirty="0"/>
          </a:p>
        </p:txBody>
      </p:sp>
    </p:spTree>
    <p:extLst>
      <p:ext uri="{BB962C8B-B14F-4D97-AF65-F5344CB8AC3E}">
        <p14:creationId xmlns:p14="http://schemas.microsoft.com/office/powerpoint/2010/main" val="3859890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2400" dirty="0">
                <a:latin typeface="Times New Roman"/>
                <a:ea typeface="Times New Roman"/>
                <a:cs typeface="Times New Roman"/>
              </a:rPr>
              <a:t>Основные направления инновационной деятельности в школе.</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1. Развитие системы управления школой</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  действует государственно-общественная форма управления;</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 расширяется социальное партнерство;</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 совершенствуется работа по формированию навыков анализа</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педагогической деятельности у всех педагогов школы.</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2. Введение инноваций в содержание образования</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инновационные образовательные программы;</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современные образовательные технологии;</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экспериментальная деятельность педагогов;</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  осуществление качественных изменений профессиональной и личностной</a:t>
            </a:r>
            <a:r>
              <a:rPr lang="ru-RU" sz="2400" dirty="0">
                <a:ea typeface="Calibri"/>
                <a:cs typeface="Times New Roman"/>
              </a:rPr>
              <a:t/>
            </a:r>
            <a:br>
              <a:rPr lang="ru-RU" sz="2400" dirty="0">
                <a:ea typeface="Calibri"/>
                <a:cs typeface="Times New Roman"/>
              </a:rPr>
            </a:br>
            <a:r>
              <a:rPr lang="ru-RU" sz="2400" dirty="0">
                <a:latin typeface="Times New Roman"/>
                <a:ea typeface="Times New Roman"/>
                <a:cs typeface="Times New Roman"/>
              </a:rPr>
              <a:t>компетенции учителя.</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2042397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000" dirty="0">
                <a:latin typeface="Times New Roman"/>
                <a:ea typeface="Times New Roman"/>
                <a:cs typeface="Times New Roman"/>
              </a:rPr>
              <a:t>3. Информатизация учебного процесса</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школа оснащена современными ТСО;</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активно используются информационно-коммуникационные</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образовательные технологии;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используются дистанционные методы обучения с использованием сети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Интернет;</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4. Совершенствование воспитательной системы школы</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развивается система дополнительного образования</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совершенствуется система ученического самоуправления</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работает программа посещения музеев, выставок, театров, экскурсий,</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синхронизированная с этапами образования</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ведется работа по созданию музея истории школы.</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5. Сохранение и укрепление здоровья участников образовательного процесса</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используются в образовательном процессе </a:t>
            </a:r>
            <a:r>
              <a:rPr lang="ru-RU" sz="2000" dirty="0" err="1">
                <a:latin typeface="Times New Roman"/>
                <a:ea typeface="Times New Roman"/>
                <a:cs typeface="Times New Roman"/>
              </a:rPr>
              <a:t>здоровьесберегающие</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технологии;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 ведется мониторинг состояния здоровья учащихся.</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2089710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400" b="1" dirty="0">
                <a:solidFill>
                  <a:schemeClr val="bg1"/>
                </a:solidFill>
                <a:latin typeface="Times New Roman"/>
                <a:ea typeface="Times New Roman"/>
                <a:cs typeface="Times New Roman"/>
              </a:rPr>
              <a:t>Основными задачами на 2013-2014 </a:t>
            </a:r>
            <a:r>
              <a:rPr lang="ru-RU" sz="2400" b="1" dirty="0" err="1">
                <a:solidFill>
                  <a:schemeClr val="bg1"/>
                </a:solidFill>
                <a:latin typeface="Times New Roman"/>
                <a:ea typeface="Times New Roman"/>
                <a:cs typeface="Times New Roman"/>
              </a:rPr>
              <a:t>уч.год</a:t>
            </a:r>
            <a:r>
              <a:rPr lang="ru-RU" sz="2400" b="1" dirty="0">
                <a:solidFill>
                  <a:schemeClr val="bg1"/>
                </a:solidFill>
                <a:latin typeface="Times New Roman"/>
                <a:ea typeface="Times New Roman"/>
                <a:cs typeface="Times New Roman"/>
              </a:rPr>
              <a:t> были: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1. Дальнейшее развитие информационной среды школы;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2. Продолжение комплексной автоматизации учебно-воспитательного процесса на основе компьютеризации, современного технического оснащения школы;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3. Повышение компьютерной грамотности педагогов, формирование ИКТ - компетентности через курсовую подготовку;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4. Создание необходимых условий для развития технологии интерактивного дистанционного обучения;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5. Обеспечение педагогов и учащимся доступом в Интернет для использования ресурсов образовательного назначения. </a:t>
            </a:r>
            <a:r>
              <a:rPr lang="ru-RU" sz="2400" dirty="0">
                <a:solidFill>
                  <a:schemeClr val="bg1"/>
                </a:solidFill>
                <a:ea typeface="Calibri"/>
                <a:cs typeface="Times New Roman"/>
              </a:rPr>
              <a:t/>
            </a:r>
            <a:br>
              <a:rPr lang="ru-RU" sz="2400" dirty="0">
                <a:solidFill>
                  <a:schemeClr val="bg1"/>
                </a:solidFill>
                <a:ea typeface="Calibri"/>
                <a:cs typeface="Times New Roman"/>
              </a:rPr>
            </a:br>
            <a:endParaRPr lang="ru-RU" sz="2400" dirty="0">
              <a:solidFill>
                <a:schemeClr val="bg1"/>
              </a:solidFill>
            </a:endParaRPr>
          </a:p>
        </p:txBody>
      </p:sp>
    </p:spTree>
    <p:extLst>
      <p:ext uri="{BB962C8B-B14F-4D97-AF65-F5344CB8AC3E}">
        <p14:creationId xmlns:p14="http://schemas.microsoft.com/office/powerpoint/2010/main" val="3355461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1800" b="1" dirty="0">
                <a:latin typeface="Times New Roman"/>
                <a:ea typeface="Times New Roman"/>
                <a:cs typeface="Times New Roman"/>
              </a:rPr>
              <a:t>Материальная оснащенность школы цифровой техникой</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3993739344"/>
              </p:ext>
            </p:extLst>
          </p:nvPr>
        </p:nvGraphicFramePr>
        <p:xfrm>
          <a:off x="395536" y="1556792"/>
          <a:ext cx="8352928" cy="2523744"/>
        </p:xfrm>
        <a:graphic>
          <a:graphicData uri="http://schemas.openxmlformats.org/drawingml/2006/table">
            <a:tbl>
              <a:tblPr>
                <a:tableStyleId>{5C22544A-7EE6-4342-B048-85BDC9FD1C3A}</a:tableStyleId>
              </a:tblPr>
              <a:tblGrid>
                <a:gridCol w="2232248"/>
                <a:gridCol w="1418227"/>
                <a:gridCol w="886029"/>
                <a:gridCol w="792088"/>
                <a:gridCol w="1064157"/>
                <a:gridCol w="1960179"/>
              </a:tblGrid>
              <a:tr h="80645">
                <a:tc>
                  <a:txBody>
                    <a:bodyPr/>
                    <a:lstStyle/>
                    <a:p>
                      <a:pPr>
                        <a:lnSpc>
                          <a:spcPct val="115000"/>
                        </a:lnSpc>
                        <a:spcAft>
                          <a:spcPts val="0"/>
                        </a:spcAft>
                      </a:pPr>
                      <a:r>
                        <a:rPr lang="ru-RU" sz="2400" dirty="0">
                          <a:solidFill>
                            <a:schemeClr val="bg1"/>
                          </a:solidFill>
                          <a:effectLst/>
                        </a:rPr>
                        <a:t>Количество компьютеров в кабинете информатики</a:t>
                      </a:r>
                      <a:endParaRPr lang="ru-RU" sz="24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dirty="0">
                          <a:solidFill>
                            <a:schemeClr val="bg1"/>
                          </a:solidFill>
                          <a:effectLst/>
                        </a:rPr>
                        <a:t>Ноутбуки учителей </a:t>
                      </a:r>
                      <a:endParaRPr lang="ru-RU" sz="24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dirty="0">
                          <a:solidFill>
                            <a:schemeClr val="bg1"/>
                          </a:solidFill>
                          <a:effectLst/>
                        </a:rPr>
                        <a:t>Принтеры </a:t>
                      </a:r>
                      <a:endParaRPr lang="ru-RU" sz="24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dirty="0">
                          <a:solidFill>
                            <a:schemeClr val="bg1"/>
                          </a:solidFill>
                          <a:effectLst/>
                        </a:rPr>
                        <a:t>Сканер</a:t>
                      </a:r>
                      <a:endParaRPr lang="ru-RU" sz="24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a:solidFill>
                            <a:schemeClr val="bg1"/>
                          </a:solidFill>
                          <a:effectLst/>
                        </a:rPr>
                        <a:t>Интерактивная доска</a:t>
                      </a:r>
                      <a:endParaRPr lang="ru-RU" sz="24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a:solidFill>
                            <a:schemeClr val="bg1"/>
                          </a:solidFill>
                          <a:effectLst/>
                        </a:rPr>
                        <a:t>Мультимедийные проекторы</a:t>
                      </a:r>
                      <a:endParaRPr lang="ru-RU" sz="2400">
                        <a:solidFill>
                          <a:schemeClr val="bg1"/>
                        </a:solidFill>
                        <a:effectLst/>
                        <a:latin typeface="Calibri"/>
                        <a:ea typeface="Calibri"/>
                        <a:cs typeface="Times New Roman"/>
                      </a:endParaRPr>
                    </a:p>
                  </a:txBody>
                  <a:tcPr marL="68580" marR="68580" marT="0" marB="0">
                    <a:solidFill>
                      <a:srgbClr val="0070C0"/>
                    </a:solidFill>
                  </a:tcPr>
                </a:tc>
              </a:tr>
              <a:tr h="80645">
                <a:tc>
                  <a:txBody>
                    <a:bodyPr/>
                    <a:lstStyle/>
                    <a:p>
                      <a:pPr>
                        <a:lnSpc>
                          <a:spcPct val="115000"/>
                        </a:lnSpc>
                        <a:spcAft>
                          <a:spcPts val="0"/>
                        </a:spcAft>
                      </a:pPr>
                      <a:r>
                        <a:rPr lang="ru-RU" sz="2400">
                          <a:solidFill>
                            <a:schemeClr val="bg1"/>
                          </a:solidFill>
                          <a:effectLst/>
                        </a:rPr>
                        <a:t>6 </a:t>
                      </a:r>
                    </a:p>
                    <a:p>
                      <a:pPr>
                        <a:lnSpc>
                          <a:spcPct val="115000"/>
                        </a:lnSpc>
                        <a:spcAft>
                          <a:spcPts val="0"/>
                        </a:spcAft>
                      </a:pPr>
                      <a:r>
                        <a:rPr lang="ru-RU" sz="2400">
                          <a:solidFill>
                            <a:schemeClr val="bg1"/>
                          </a:solidFill>
                          <a:effectLst/>
                        </a:rPr>
                        <a:t> </a:t>
                      </a:r>
                      <a:endParaRPr lang="ru-RU" sz="24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a:solidFill>
                            <a:schemeClr val="bg1"/>
                          </a:solidFill>
                          <a:effectLst/>
                        </a:rPr>
                        <a:t>16</a:t>
                      </a:r>
                      <a:endParaRPr lang="ru-RU" sz="24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a:solidFill>
                            <a:schemeClr val="bg1"/>
                          </a:solidFill>
                          <a:effectLst/>
                        </a:rPr>
                        <a:t>3</a:t>
                      </a:r>
                      <a:endParaRPr lang="ru-RU" sz="240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dirty="0">
                          <a:solidFill>
                            <a:schemeClr val="bg1"/>
                          </a:solidFill>
                          <a:effectLst/>
                        </a:rPr>
                        <a:t>1</a:t>
                      </a:r>
                      <a:endParaRPr lang="ru-RU" sz="24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dirty="0">
                          <a:solidFill>
                            <a:schemeClr val="bg1"/>
                          </a:solidFill>
                          <a:effectLst/>
                        </a:rPr>
                        <a:t>2</a:t>
                      </a:r>
                      <a:endParaRPr lang="ru-RU" sz="2400" dirty="0">
                        <a:solidFill>
                          <a:schemeClr val="bg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ru-RU" sz="2400" dirty="0">
                          <a:solidFill>
                            <a:schemeClr val="bg1"/>
                          </a:solidFill>
                          <a:effectLst/>
                        </a:rPr>
                        <a:t>4</a:t>
                      </a:r>
                      <a:endParaRPr lang="ru-RU" sz="2400" dirty="0">
                        <a:solidFill>
                          <a:schemeClr val="bg1"/>
                        </a:solidFill>
                        <a:effectLst/>
                        <a:latin typeface="Calibri"/>
                        <a:ea typeface="Calibri"/>
                        <a:cs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31194109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pic>
        <p:nvPicPr>
          <p:cNvPr id="4" name="Рисунок 3" descr="20150122_12204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924877"/>
            <a:ext cx="5943600" cy="5008245"/>
          </a:xfrm>
          <a:prstGeom prst="rect">
            <a:avLst/>
          </a:prstGeom>
          <a:noFill/>
          <a:ln>
            <a:noFill/>
          </a:ln>
        </p:spPr>
      </p:pic>
    </p:spTree>
    <p:extLst>
      <p:ext uri="{BB962C8B-B14F-4D97-AF65-F5344CB8AC3E}">
        <p14:creationId xmlns:p14="http://schemas.microsoft.com/office/powerpoint/2010/main" val="11513724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2400" b="1" dirty="0">
                <a:solidFill>
                  <a:schemeClr val="bg1"/>
                </a:solidFill>
                <a:latin typeface="Times New Roman"/>
                <a:ea typeface="Times New Roman"/>
                <a:cs typeface="Times New Roman"/>
              </a:rPr>
              <a:t>Интерактивное оборудование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В школе имеется интерактивное оборудование (интерактивная доска, проектор, ПК или ноутбук) установлено в 2 кабинетах (1 – кабинет информатики, 1 – русский язык).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b="1" dirty="0">
                <a:solidFill>
                  <a:schemeClr val="bg1"/>
                </a:solidFill>
                <a:latin typeface="Times New Roman"/>
                <a:ea typeface="Times New Roman"/>
                <a:cs typeface="Times New Roman"/>
              </a:rPr>
              <a:t>Мультимедийное оборудование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Количество мультимедийного оборудования (экран, проектор, ПК или ноутбук) – 4 (кабинеты физики, химии, начальные классы, английского языка). </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1281397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nSpc>
                <a:spcPct val="115000"/>
              </a:lnSpc>
            </a:pPr>
            <a:r>
              <a:rPr lang="ru-RU" sz="2400" b="1" dirty="0">
                <a:solidFill>
                  <a:schemeClr val="bg1"/>
                </a:solidFill>
                <a:latin typeface="Times New Roman"/>
                <a:ea typeface="Times New Roman"/>
                <a:cs typeface="Times New Roman"/>
              </a:rPr>
              <a:t>Размещение интерактивного оборудования и проекторов в класс-кабинетах</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b="1" dirty="0">
                <a:solidFill>
                  <a:schemeClr val="bg1"/>
                </a:solidFill>
                <a:latin typeface="Times New Roman"/>
                <a:ea typeface="Times New Roman"/>
                <a:cs typeface="Times New Roman"/>
              </a:rPr>
              <a:t>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b="1" dirty="0">
                <a:solidFill>
                  <a:schemeClr val="bg1"/>
                </a:solidFill>
                <a:latin typeface="Times New Roman"/>
                <a:ea typeface="Times New Roman"/>
                <a:cs typeface="Times New Roman"/>
              </a:rPr>
              <a:t>Начальные классы</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endParaRPr lang="ru-RU" sz="1800" dirty="0"/>
          </a:p>
        </p:txBody>
      </p:sp>
      <p:pic>
        <p:nvPicPr>
          <p:cNvPr id="6" name="Рисунок 5" descr="20150121_09290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97" y="1916832"/>
            <a:ext cx="5932805" cy="4455160"/>
          </a:xfrm>
          <a:prstGeom prst="rect">
            <a:avLst/>
          </a:prstGeom>
          <a:noFill/>
          <a:ln>
            <a:noFill/>
          </a:ln>
        </p:spPr>
      </p:pic>
    </p:spTree>
    <p:extLst>
      <p:ext uri="{BB962C8B-B14F-4D97-AF65-F5344CB8AC3E}">
        <p14:creationId xmlns:p14="http://schemas.microsoft.com/office/powerpoint/2010/main" val="2603279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Кабинет физики</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r>
              <a:rPr lang="ru-RU" sz="1400" dirty="0">
                <a:ea typeface="Calibri"/>
                <a:cs typeface="Times New Roman"/>
              </a:rPr>
              <a:t/>
            </a:r>
            <a:br>
              <a:rPr lang="ru-RU" sz="1400" dirty="0">
                <a:ea typeface="Calibri"/>
                <a:cs typeface="Times New Roman"/>
              </a:rPr>
            </a:br>
            <a:r>
              <a:rPr lang="ru-RU" sz="1400" dirty="0" smtClean="0">
                <a:ea typeface="Calibri"/>
                <a:cs typeface="Times New Roman"/>
              </a:rPr>
              <a:t/>
            </a:r>
            <a:br>
              <a:rPr lang="ru-RU" sz="1400" dirty="0" smtClean="0">
                <a:ea typeface="Calibri"/>
                <a:cs typeface="Times New Roman"/>
              </a:rPr>
            </a:br>
            <a:endParaRPr lang="ru-RU" sz="1800" dirty="0"/>
          </a:p>
        </p:txBody>
      </p:sp>
      <p:pic>
        <p:nvPicPr>
          <p:cNvPr id="3" name="Рисунок 2" descr="20150121_094206"/>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auto">
          <a:xfrm>
            <a:off x="1605597" y="1201420"/>
            <a:ext cx="5932805" cy="4455160"/>
          </a:xfrm>
          <a:prstGeom prst="rect">
            <a:avLst/>
          </a:prstGeom>
          <a:noFill/>
          <a:ln>
            <a:noFill/>
          </a:ln>
        </p:spPr>
      </p:pic>
    </p:spTree>
    <p:extLst>
      <p:ext uri="{BB962C8B-B14F-4D97-AF65-F5344CB8AC3E}">
        <p14:creationId xmlns:p14="http://schemas.microsoft.com/office/powerpoint/2010/main" val="27127597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Кабинет английского </a:t>
            </a:r>
            <a:r>
              <a:rPr lang="ru-RU" sz="2400" b="1" dirty="0" smtClean="0">
                <a:solidFill>
                  <a:schemeClr val="bg1"/>
                </a:solidFill>
                <a:latin typeface="Times New Roman"/>
                <a:ea typeface="Times New Roman"/>
                <a:cs typeface="Times New Roman"/>
              </a:rPr>
              <a:t>языка</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1400" dirty="0">
                <a:ea typeface="Calibri"/>
                <a:cs typeface="Times New Roman"/>
              </a:rPr>
              <a:t/>
            </a:r>
            <a:br>
              <a:rPr lang="ru-RU" sz="1400" dirty="0">
                <a:ea typeface="Calibri"/>
                <a:cs typeface="Times New Roman"/>
              </a:rPr>
            </a:br>
            <a:endParaRPr lang="ru-RU" sz="1800" dirty="0"/>
          </a:p>
        </p:txBody>
      </p:sp>
      <p:pic>
        <p:nvPicPr>
          <p:cNvPr id="3" name="Рисунок 2" descr="20150121_095825"/>
          <p:cNvPicPr/>
          <p:nvPr/>
        </p:nvPicPr>
        <p:blipFill>
          <a:blip r:embed="rId2" cstate="print">
            <a:lum bright="12000" contrast="24000"/>
            <a:extLst>
              <a:ext uri="{28A0092B-C50C-407E-A947-70E740481C1C}">
                <a14:useLocalDpi xmlns:a14="http://schemas.microsoft.com/office/drawing/2010/main" val="0"/>
              </a:ext>
            </a:extLst>
          </a:blip>
          <a:srcRect/>
          <a:stretch>
            <a:fillRect/>
          </a:stretch>
        </p:blipFill>
        <p:spPr bwMode="auto">
          <a:xfrm>
            <a:off x="1764982" y="1329055"/>
            <a:ext cx="5614035" cy="4199890"/>
          </a:xfrm>
          <a:prstGeom prst="rect">
            <a:avLst/>
          </a:prstGeom>
          <a:noFill/>
          <a:ln>
            <a:noFill/>
          </a:ln>
        </p:spPr>
      </p:pic>
    </p:spTree>
    <p:extLst>
      <p:ext uri="{BB962C8B-B14F-4D97-AF65-F5344CB8AC3E}">
        <p14:creationId xmlns:p14="http://schemas.microsoft.com/office/powerpoint/2010/main" val="27824364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Кабинет русского языка</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smtClean="0">
                <a:solidFill>
                  <a:schemeClr val="bg1"/>
                </a:solidFill>
                <a:ea typeface="Calibri"/>
                <a:cs typeface="Times New Roman"/>
              </a:rPr>
              <a:t/>
            </a:r>
            <a:br>
              <a:rPr lang="ru-RU" sz="2400" dirty="0" smtClean="0">
                <a:solidFill>
                  <a:schemeClr val="bg1"/>
                </a:solidFill>
                <a:ea typeface="Calibri"/>
                <a:cs typeface="Times New Roman"/>
              </a:rPr>
            </a:br>
            <a:endParaRPr lang="ru-RU" sz="2400" dirty="0">
              <a:solidFill>
                <a:schemeClr val="bg1"/>
              </a:solidFill>
            </a:endParaRPr>
          </a:p>
        </p:txBody>
      </p:sp>
      <p:pic>
        <p:nvPicPr>
          <p:cNvPr id="3" name="Рисунок 2" descr="20150120_11514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97" y="1201420"/>
            <a:ext cx="5932805" cy="4455160"/>
          </a:xfrm>
          <a:prstGeom prst="rect">
            <a:avLst/>
          </a:prstGeom>
          <a:noFill/>
          <a:ln>
            <a:noFill/>
          </a:ln>
        </p:spPr>
      </p:pic>
    </p:spTree>
    <p:extLst>
      <p:ext uri="{BB962C8B-B14F-4D97-AF65-F5344CB8AC3E}">
        <p14:creationId xmlns:p14="http://schemas.microsoft.com/office/powerpoint/2010/main" val="16193852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Кабинет </a:t>
            </a:r>
            <a:r>
              <a:rPr lang="ru-RU" sz="2400" b="1" dirty="0" smtClean="0">
                <a:solidFill>
                  <a:schemeClr val="bg1"/>
                </a:solidFill>
                <a:latin typeface="Times New Roman"/>
                <a:ea typeface="Times New Roman"/>
                <a:cs typeface="Times New Roman"/>
              </a:rPr>
              <a:t>химии</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1400" dirty="0">
                <a:ea typeface="Calibri"/>
                <a:cs typeface="Times New Roman"/>
              </a:rPr>
              <a:t/>
            </a:r>
            <a:br>
              <a:rPr lang="ru-RU" sz="1400" dirty="0">
                <a:ea typeface="Calibri"/>
                <a:cs typeface="Times New Roman"/>
              </a:rPr>
            </a:br>
            <a:endParaRPr lang="ru-RU" sz="1800" dirty="0"/>
          </a:p>
        </p:txBody>
      </p:sp>
      <p:pic>
        <p:nvPicPr>
          <p:cNvPr id="3" name="Рисунок 2" descr="20150122_11102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97" y="1196022"/>
            <a:ext cx="5932805" cy="4465955"/>
          </a:xfrm>
          <a:prstGeom prst="rect">
            <a:avLst/>
          </a:prstGeom>
          <a:noFill/>
          <a:ln>
            <a:noFill/>
          </a:ln>
        </p:spPr>
      </p:pic>
    </p:spTree>
    <p:extLst>
      <p:ext uri="{BB962C8B-B14F-4D97-AF65-F5344CB8AC3E}">
        <p14:creationId xmlns:p14="http://schemas.microsoft.com/office/powerpoint/2010/main" val="4488135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Кабинет </a:t>
            </a:r>
            <a:r>
              <a:rPr lang="ru-RU" sz="2400" b="1" dirty="0" smtClean="0">
                <a:solidFill>
                  <a:schemeClr val="bg1"/>
                </a:solidFill>
                <a:latin typeface="Times New Roman"/>
                <a:ea typeface="Times New Roman"/>
                <a:cs typeface="Times New Roman"/>
              </a:rPr>
              <a:t>информатики</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2400" b="1" dirty="0">
                <a:solidFill>
                  <a:schemeClr val="bg1"/>
                </a:solidFill>
                <a:latin typeface="Times New Roman"/>
                <a:ea typeface="Times New Roman"/>
                <a:cs typeface="Times New Roman"/>
              </a:rPr>
              <a:t/>
            </a:r>
            <a:br>
              <a:rPr lang="ru-RU" sz="2400" b="1" dirty="0">
                <a:solidFill>
                  <a:schemeClr val="bg1"/>
                </a:solidFill>
                <a:latin typeface="Times New Roman"/>
                <a:ea typeface="Times New Roman"/>
                <a:cs typeface="Times New Roman"/>
              </a:rPr>
            </a:br>
            <a:r>
              <a:rPr lang="ru-RU" sz="2400" b="1" dirty="0" smtClean="0">
                <a:solidFill>
                  <a:schemeClr val="bg1"/>
                </a:solidFill>
                <a:latin typeface="Times New Roman"/>
                <a:ea typeface="Times New Roman"/>
                <a:cs typeface="Times New Roman"/>
              </a:rPr>
              <a:t/>
            </a:r>
            <a:br>
              <a:rPr lang="ru-RU" sz="2400" b="1" dirty="0" smtClean="0">
                <a:solidFill>
                  <a:schemeClr val="bg1"/>
                </a:solidFill>
                <a:latin typeface="Times New Roman"/>
                <a:ea typeface="Times New Roman"/>
                <a:cs typeface="Times New Roman"/>
              </a:rPr>
            </a:br>
            <a:r>
              <a:rPr lang="ru-RU" sz="1400" dirty="0">
                <a:ea typeface="Calibri"/>
                <a:cs typeface="Times New Roman"/>
              </a:rPr>
              <a:t/>
            </a:r>
            <a:br>
              <a:rPr lang="ru-RU" sz="1400" dirty="0">
                <a:ea typeface="Calibri"/>
                <a:cs typeface="Times New Roman"/>
              </a:rPr>
            </a:br>
            <a:endParaRPr lang="ru-RU" sz="1800" dirty="0"/>
          </a:p>
        </p:txBody>
      </p:sp>
      <p:pic>
        <p:nvPicPr>
          <p:cNvPr id="3" name="Рисунок 2" descr="20141205_11594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97" y="1201420"/>
            <a:ext cx="5932805" cy="4455160"/>
          </a:xfrm>
          <a:prstGeom prst="rect">
            <a:avLst/>
          </a:prstGeom>
          <a:noFill/>
          <a:ln>
            <a:noFill/>
          </a:ln>
        </p:spPr>
      </p:pic>
    </p:spTree>
    <p:extLst>
      <p:ext uri="{BB962C8B-B14F-4D97-AF65-F5344CB8AC3E}">
        <p14:creationId xmlns:p14="http://schemas.microsoft.com/office/powerpoint/2010/main" val="16259210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Внеклассные мероприятия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В МБОУ ООШ </a:t>
            </a:r>
            <a:r>
              <a:rPr lang="ru-RU" sz="2400" dirty="0" err="1">
                <a:solidFill>
                  <a:schemeClr val="bg1"/>
                </a:solidFill>
                <a:latin typeface="Times New Roman"/>
                <a:ea typeface="Times New Roman"/>
                <a:cs typeface="Times New Roman"/>
              </a:rPr>
              <a:t>с.Асеево</a:t>
            </a:r>
            <a:r>
              <a:rPr lang="ru-RU" sz="2400" dirty="0">
                <a:solidFill>
                  <a:schemeClr val="bg1"/>
                </a:solidFill>
                <a:latin typeface="Times New Roman"/>
                <a:ea typeface="Times New Roman"/>
                <a:cs typeface="Times New Roman"/>
              </a:rPr>
              <a:t> в 2014 году проведен единый урок безопасности в сети Интернет, общешкольный урок на тему «Час кода» в рамках акции тематического урока «Час кода в России». На этих уроках учитель информатики </a:t>
            </a:r>
            <a:r>
              <a:rPr lang="ru-RU" sz="2400" dirty="0" err="1">
                <a:solidFill>
                  <a:schemeClr val="bg1"/>
                </a:solidFill>
                <a:latin typeface="Times New Roman"/>
                <a:ea typeface="Times New Roman"/>
                <a:cs typeface="Times New Roman"/>
              </a:rPr>
              <a:t>Заляева</a:t>
            </a:r>
            <a:r>
              <a:rPr lang="ru-RU" sz="2400" dirty="0">
                <a:solidFill>
                  <a:schemeClr val="bg1"/>
                </a:solidFill>
                <a:latin typeface="Times New Roman"/>
                <a:ea typeface="Times New Roman"/>
                <a:cs typeface="Times New Roman"/>
              </a:rPr>
              <a:t> Р.М. рассказала о перспективах и карьерных возможностях в сфере информационных технологий.  Были обсуждены вопросы, волнующие молодых людей о предстоящем выборе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профессии, о востребованных профессиях XXI века, о повсеместном использовании информационных технологий (в быту и профессиональных сферах); обсудили темы, связанные с информационными технологиями (мобильные приложения, социальные сети, компьютерные игры).</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3. Ученики попытались создать свою мини программу с помощью онлайн-тренажера на сайте и получили сертификат.</a:t>
            </a:r>
            <a:r>
              <a:rPr lang="ru-RU" sz="2400" dirty="0">
                <a:solidFill>
                  <a:schemeClr val="bg1"/>
                </a:solidFill>
                <a:ea typeface="Calibri"/>
                <a:cs typeface="Times New Roman"/>
              </a:rPr>
              <a:t/>
            </a:r>
            <a:br>
              <a:rPr lang="ru-RU" sz="2400" dirty="0">
                <a:solidFill>
                  <a:schemeClr val="bg1"/>
                </a:solidFill>
                <a:ea typeface="Calibri"/>
                <a:cs typeface="Times New Roman"/>
              </a:rPr>
            </a:br>
            <a:endParaRPr lang="ru-RU" sz="2400" dirty="0">
              <a:solidFill>
                <a:schemeClr val="bg1"/>
              </a:solidFill>
            </a:endParaRPr>
          </a:p>
        </p:txBody>
      </p:sp>
    </p:spTree>
    <p:extLst>
      <p:ext uri="{BB962C8B-B14F-4D97-AF65-F5344CB8AC3E}">
        <p14:creationId xmlns:p14="http://schemas.microsoft.com/office/powerpoint/2010/main" val="25453807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pic>
        <p:nvPicPr>
          <p:cNvPr id="3" name="Рисунок 2" descr="Akhmadishin_Il'gha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97" y="1339850"/>
            <a:ext cx="5932805" cy="4178300"/>
          </a:xfrm>
          <a:prstGeom prst="rect">
            <a:avLst/>
          </a:prstGeom>
          <a:noFill/>
          <a:ln>
            <a:noFill/>
          </a:ln>
        </p:spPr>
      </p:pic>
    </p:spTree>
    <p:extLst>
      <p:ext uri="{BB962C8B-B14F-4D97-AF65-F5344CB8AC3E}">
        <p14:creationId xmlns:p14="http://schemas.microsoft.com/office/powerpoint/2010/main" val="34059886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marL="228600">
              <a:lnSpc>
                <a:spcPct val="115000"/>
              </a:lnSpc>
              <a:spcAft>
                <a:spcPts val="0"/>
              </a:spcAft>
            </a:pPr>
            <a:r>
              <a:rPr lang="ru-RU" sz="2400" dirty="0">
                <a:solidFill>
                  <a:schemeClr val="bg1"/>
                </a:solidFill>
                <a:latin typeface="Times New Roman"/>
                <a:ea typeface="Times New Roman"/>
                <a:cs typeface="Times New Roman"/>
              </a:rPr>
              <a:t>Учителя МБОУ «ООШ </a:t>
            </a:r>
            <a:r>
              <a:rPr lang="ru-RU" sz="2400" dirty="0" err="1">
                <a:solidFill>
                  <a:schemeClr val="bg1"/>
                </a:solidFill>
                <a:latin typeface="Times New Roman"/>
                <a:ea typeface="Times New Roman"/>
                <a:cs typeface="Times New Roman"/>
              </a:rPr>
              <a:t>с.Асеево</a:t>
            </a:r>
            <a:r>
              <a:rPr lang="ru-RU" sz="2400" dirty="0">
                <a:solidFill>
                  <a:schemeClr val="bg1"/>
                </a:solidFill>
                <a:latin typeface="Times New Roman"/>
                <a:ea typeface="Times New Roman"/>
                <a:cs typeface="Times New Roman"/>
              </a:rPr>
              <a:t>» активно внедряют в учебный процесс электронно-образовательные ресурсы. В 2013-2014 учебном году учителя участвовали в Общероссийском проекте «Школа цифрового века». </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2400" dirty="0">
                <a:solidFill>
                  <a:schemeClr val="bg1"/>
                </a:solidFill>
                <a:latin typeface="Times New Roman"/>
                <a:ea typeface="Times New Roman"/>
                <a:cs typeface="Times New Roman"/>
              </a:rPr>
              <a:t>Цель данного проекта:</a:t>
            </a:r>
            <a:r>
              <a:rPr lang="ru-RU" sz="2400" b="1" dirty="0">
                <a:solidFill>
                  <a:schemeClr val="bg1"/>
                </a:solidFill>
                <a:latin typeface="Times New Roman"/>
                <a:ea typeface="Times New Roman"/>
                <a:cs typeface="Times New Roman"/>
              </a:rPr>
              <a:t> к</a:t>
            </a:r>
            <a:r>
              <a:rPr lang="ru-RU" sz="2400" dirty="0">
                <a:solidFill>
                  <a:schemeClr val="bg1"/>
                </a:solidFill>
                <a:latin typeface="Times New Roman"/>
                <a:ea typeface="Times New Roman"/>
                <a:cs typeface="Times New Roman"/>
              </a:rPr>
              <a:t>омплексное обеспечение образовательных учреждений предметно-методическими материалами по всем учебным дисциплинам и направлениям школьной жизни с адресной доставкой на современных носителях. Школа была отмечена за активное участие в проекте дипломом и грамотой.</a:t>
            </a:r>
            <a:r>
              <a:rPr lang="ru-RU" sz="2400" dirty="0">
                <a:solidFill>
                  <a:schemeClr val="bg1"/>
                </a:solidFill>
                <a:ea typeface="Calibri"/>
                <a:cs typeface="Times New Roman"/>
              </a:rPr>
              <a:t/>
            </a:r>
            <a:br>
              <a:rPr lang="ru-RU" sz="2400" dirty="0">
                <a:solidFill>
                  <a:schemeClr val="bg1"/>
                </a:solidFill>
                <a:ea typeface="Calibri"/>
                <a:cs typeface="Times New Roman"/>
              </a:rPr>
            </a:br>
            <a:endParaRPr lang="ru-RU" sz="2400" dirty="0">
              <a:solidFill>
                <a:schemeClr val="bg1"/>
              </a:solidFill>
            </a:endParaRPr>
          </a:p>
        </p:txBody>
      </p:sp>
    </p:spTree>
    <p:extLst>
      <p:ext uri="{BB962C8B-B14F-4D97-AF65-F5344CB8AC3E}">
        <p14:creationId xmlns:p14="http://schemas.microsoft.com/office/powerpoint/2010/main" val="30531363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pic>
        <p:nvPicPr>
          <p:cNvPr id="4" name="Рисунок 3" descr="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597" y="404664"/>
            <a:ext cx="5932805" cy="6192688"/>
          </a:xfrm>
          <a:prstGeom prst="rect">
            <a:avLst/>
          </a:prstGeom>
          <a:noFill/>
          <a:ln>
            <a:noFill/>
          </a:ln>
        </p:spPr>
      </p:pic>
    </p:spTree>
    <p:extLst>
      <p:ext uri="{BB962C8B-B14F-4D97-AF65-F5344CB8AC3E}">
        <p14:creationId xmlns:p14="http://schemas.microsoft.com/office/powerpoint/2010/main" val="10705661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pPr>
            <a:r>
              <a:rPr lang="ru-RU" sz="2400" b="1" dirty="0">
                <a:solidFill>
                  <a:schemeClr val="bg1"/>
                </a:solidFill>
                <a:latin typeface="Times New Roman"/>
                <a:ea typeface="Times New Roman"/>
                <a:cs typeface="Times New Roman"/>
              </a:rPr>
              <a:t>Школьный сайт</a:t>
            </a:r>
            <a:r>
              <a:rPr lang="ru-RU" sz="2400" dirty="0">
                <a:solidFill>
                  <a:schemeClr val="bg1"/>
                </a:solidFill>
                <a:ea typeface="Calibri"/>
                <a:cs typeface="Times New Roman"/>
              </a:rPr>
              <a:t/>
            </a:r>
            <a:br>
              <a:rPr lang="ru-RU" sz="2400" dirty="0">
                <a:solidFill>
                  <a:schemeClr val="bg1"/>
                </a:solidFill>
                <a:ea typeface="Calibri"/>
                <a:cs typeface="Times New Roman"/>
              </a:rPr>
            </a:br>
            <a:r>
              <a:rPr lang="ru-RU" sz="1800" dirty="0">
                <a:solidFill>
                  <a:schemeClr val="bg1"/>
                </a:solidFill>
                <a:latin typeface="Times New Roman"/>
                <a:ea typeface="Times New Roman"/>
                <a:cs typeface="Times New Roman"/>
              </a:rPr>
              <a:t>На сайте Электронное образования РТ по ссылке </a:t>
            </a:r>
            <a:r>
              <a:rPr lang="ru-RU" sz="1800" u="sng" dirty="0">
                <a:solidFill>
                  <a:schemeClr val="bg1"/>
                </a:solidFill>
                <a:latin typeface="Times New Roman"/>
                <a:ea typeface="Times New Roman"/>
                <a:cs typeface="Times New Roman"/>
                <a:hlinkClick r:id="rId2"/>
              </a:rPr>
              <a:t>https://edu.tatar.ru</a:t>
            </a:r>
            <a:r>
              <a:rPr lang="ru-RU" sz="1800" dirty="0">
                <a:solidFill>
                  <a:schemeClr val="bg1"/>
                </a:solidFill>
                <a:latin typeface="Times New Roman"/>
                <a:ea typeface="Times New Roman"/>
                <a:cs typeface="Times New Roman"/>
              </a:rPr>
              <a:t> размещен сайт школы. На сайте отображается вся образовательно-воспитательная деятельность школы. Размещение официальных сайтов школ в сети интернет на современном этапе является ведущим средством обеспечения информационной открытости образовательной системы. </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2400" u="sng" dirty="0">
                <a:solidFill>
                  <a:schemeClr val="bg1"/>
                </a:solidFill>
                <a:latin typeface="Times New Roman"/>
                <a:ea typeface="Times New Roman"/>
                <a:cs typeface="Times New Roman"/>
              </a:rPr>
              <a:t>Цель создания сайта</a:t>
            </a:r>
            <a:r>
              <a:rPr lang="ru-RU" sz="1800" u="sng" dirty="0">
                <a:solidFill>
                  <a:schemeClr val="bg1"/>
                </a:solidFill>
                <a:latin typeface="Times New Roman"/>
                <a:ea typeface="Times New Roman"/>
                <a:cs typeface="Times New Roman"/>
              </a:rPr>
              <a:t>:</a:t>
            </a:r>
            <a:r>
              <a:rPr lang="ru-RU" sz="1800" dirty="0">
                <a:solidFill>
                  <a:schemeClr val="bg1"/>
                </a:solidFill>
                <a:latin typeface="Times New Roman"/>
                <a:ea typeface="Times New Roman"/>
                <a:cs typeface="Times New Roman"/>
              </a:rPr>
              <a:t> поддержка процесса  информатизации в образовательном учреждении путем развития единого образовательного информационного пространства;  представление образовательного учреждения в Интернет - сообществе.</a:t>
            </a:r>
            <a:br>
              <a:rPr lang="ru-RU" sz="1800" dirty="0">
                <a:solidFill>
                  <a:schemeClr val="bg1"/>
                </a:solidFill>
                <a:latin typeface="Times New Roman"/>
                <a:ea typeface="Times New Roman"/>
                <a:cs typeface="Times New Roman"/>
              </a:rPr>
            </a:br>
            <a:r>
              <a:rPr lang="ru-RU" sz="2400" u="sng" dirty="0">
                <a:solidFill>
                  <a:schemeClr val="bg1"/>
                </a:solidFill>
                <a:latin typeface="Times New Roman"/>
                <a:ea typeface="Times New Roman"/>
                <a:cs typeface="Times New Roman"/>
              </a:rPr>
              <a:t>Задачи:</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1800" dirty="0">
                <a:solidFill>
                  <a:schemeClr val="bg1"/>
                </a:solidFill>
                <a:latin typeface="Times New Roman"/>
                <a:ea typeface="Times New Roman"/>
                <a:cs typeface="Times New Roman"/>
              </a:rPr>
              <a:t>Обеспечение открытости деятельности школы  и освещение ее деятельности в сети Интернет.</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1800" dirty="0">
                <a:solidFill>
                  <a:schemeClr val="bg1"/>
                </a:solidFill>
                <a:latin typeface="Times New Roman"/>
                <a:ea typeface="Times New Roman"/>
                <a:cs typeface="Times New Roman"/>
              </a:rPr>
              <a:t>Создание условий для взаимодействия и информирования всех участников образовательного процесса: педагогов, учащихся и их родителей.</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1800" dirty="0">
                <a:solidFill>
                  <a:schemeClr val="bg1"/>
                </a:solidFill>
                <a:latin typeface="Times New Roman"/>
                <a:ea typeface="Times New Roman"/>
                <a:cs typeface="Times New Roman"/>
              </a:rPr>
              <a:t>Оперативное и объективное информирование о происходящих в школе процессах.</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1800" dirty="0">
                <a:solidFill>
                  <a:schemeClr val="bg1"/>
                </a:solidFill>
                <a:latin typeface="Times New Roman"/>
                <a:ea typeface="Times New Roman"/>
                <a:cs typeface="Times New Roman"/>
              </a:rPr>
              <a:t>Распространение педагогического опыта участников образовательного процесса.</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1800" dirty="0">
                <a:solidFill>
                  <a:schemeClr val="bg1"/>
                </a:solidFill>
                <a:latin typeface="Times New Roman"/>
                <a:ea typeface="Times New Roman"/>
                <a:cs typeface="Times New Roman"/>
              </a:rPr>
              <a:t>Формирование целостного позитивного образа образовательного пространства школы.</a:t>
            </a:r>
            <a:r>
              <a:rPr lang="ru-RU" sz="1800" dirty="0">
                <a:solidFill>
                  <a:schemeClr val="bg1"/>
                </a:solidFill>
                <a:ea typeface="Calibri"/>
                <a:cs typeface="Times New Roman"/>
              </a:rPr>
              <a:t/>
            </a:r>
            <a:br>
              <a:rPr lang="ru-RU" sz="1800" dirty="0">
                <a:solidFill>
                  <a:schemeClr val="bg1"/>
                </a:solidFill>
                <a:ea typeface="Calibri"/>
                <a:cs typeface="Times New Roman"/>
              </a:rPr>
            </a:br>
            <a:r>
              <a:rPr lang="ru-RU" sz="1800" dirty="0">
                <a:solidFill>
                  <a:schemeClr val="bg1"/>
                </a:solidFill>
                <a:latin typeface="Times New Roman"/>
                <a:ea typeface="Times New Roman"/>
                <a:cs typeface="Times New Roman"/>
              </a:rPr>
              <a:t>Повышение роли информатизации образования.</a:t>
            </a:r>
            <a:r>
              <a:rPr lang="ru-RU" sz="1800" dirty="0">
                <a:solidFill>
                  <a:schemeClr val="bg1"/>
                </a:solidFill>
                <a:ea typeface="Calibri"/>
                <a:cs typeface="Times New Roman"/>
              </a:rPr>
              <a:t/>
            </a:r>
            <a:br>
              <a:rPr lang="ru-RU" sz="1800" dirty="0">
                <a:solidFill>
                  <a:schemeClr val="bg1"/>
                </a:solidFill>
                <a:ea typeface="Calibri"/>
                <a:cs typeface="Times New Roman"/>
              </a:rPr>
            </a:br>
            <a:endParaRPr lang="ru-RU" sz="1800" dirty="0">
              <a:solidFill>
                <a:schemeClr val="bg1"/>
              </a:solidFill>
            </a:endParaRPr>
          </a:p>
        </p:txBody>
      </p:sp>
    </p:spTree>
    <p:extLst>
      <p:ext uri="{BB962C8B-B14F-4D97-AF65-F5344CB8AC3E}">
        <p14:creationId xmlns:p14="http://schemas.microsoft.com/office/powerpoint/2010/main" val="36313835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indent="449580">
              <a:lnSpc>
                <a:spcPct val="115000"/>
              </a:lnSpc>
              <a:spcAft>
                <a:spcPts val="0"/>
              </a:spcAft>
            </a:pPr>
            <a:r>
              <a:rPr lang="ru-RU" b="1" dirty="0">
                <a:latin typeface="Times New Roman"/>
                <a:ea typeface="Times New Roman"/>
                <a:cs typeface="Times New Roman"/>
              </a:rPr>
              <a:t>6. Воспитательная работа</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10800019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0"/>
              </a:spcAft>
            </a:pPr>
            <a:r>
              <a:rPr lang="ru-RU" sz="1600" dirty="0">
                <a:latin typeface="Times New Roman"/>
                <a:ea typeface="Times New Roman"/>
              </a:rPr>
              <a:t>Воспитание педагогическим коллективом школы рассматривается в неразрывной связи с обучением. Организация воспитательной работы в школе подчинена главной идее - человек есть саморазвивающееся, самоопределяющееся, </a:t>
            </a:r>
            <a:r>
              <a:rPr lang="ru-RU" sz="1600" dirty="0" err="1">
                <a:latin typeface="Times New Roman"/>
                <a:ea typeface="Times New Roman"/>
              </a:rPr>
              <a:t>самореализующееся</a:t>
            </a:r>
            <a:r>
              <a:rPr lang="ru-RU" sz="1600" dirty="0">
                <a:latin typeface="Times New Roman"/>
                <a:ea typeface="Times New Roman"/>
              </a:rPr>
              <a:t> существо. </a:t>
            </a:r>
            <a:r>
              <a:rPr lang="ru-RU" sz="1600" dirty="0" smtClean="0">
                <a:latin typeface="Times New Roman"/>
                <a:ea typeface="Times New Roman"/>
              </a:rPr>
              <a:t/>
            </a:r>
            <a:br>
              <a:rPr lang="ru-RU" sz="1600" dirty="0" smtClean="0">
                <a:latin typeface="Times New Roman"/>
                <a:ea typeface="Times New Roman"/>
              </a:rPr>
            </a:br>
            <a:r>
              <a:rPr lang="ru-RU" sz="1600" b="1" dirty="0" smtClean="0">
                <a:latin typeface="Times New Roman"/>
                <a:ea typeface="Times New Roman"/>
                <a:cs typeface="Times New Roman"/>
              </a:rPr>
              <a:t>Цель </a:t>
            </a:r>
            <a:r>
              <a:rPr lang="ru-RU" sz="1600" b="1" dirty="0">
                <a:latin typeface="Times New Roman"/>
                <a:ea typeface="Times New Roman"/>
                <a:cs typeface="Times New Roman"/>
              </a:rPr>
              <a:t>воспитательной работы </a:t>
            </a:r>
            <a:r>
              <a:rPr lang="ru-RU" sz="1600" dirty="0">
                <a:latin typeface="Times New Roman"/>
                <a:ea typeface="Times New Roman"/>
                <a:cs typeface="Times New Roman"/>
              </a:rPr>
              <a:t>школы:  </a:t>
            </a:r>
            <a:r>
              <a:rPr lang="ru-RU" sz="1600" dirty="0">
                <a:latin typeface="Times New Roman"/>
                <a:ea typeface="Calibri"/>
                <a:cs typeface="Times New Roman"/>
              </a:rPr>
              <a:t>личностно-ориентированное воспитание, направленное на раскрытие, развитие и реализацию интеллектуально-духовных свойств личности учащихся</a:t>
            </a:r>
            <a:r>
              <a:rPr lang="ru-RU" sz="1600" dirty="0" smtClean="0">
                <a:latin typeface="Times New Roman"/>
                <a:ea typeface="Calibri"/>
                <a:cs typeface="Times New Roman"/>
              </a:rPr>
              <a:t>.</a:t>
            </a:r>
            <a:r>
              <a:rPr lang="ru-RU" sz="1600" dirty="0">
                <a:latin typeface="Times New Roman"/>
                <a:ea typeface="Calibri"/>
                <a:cs typeface="Times New Roman"/>
              </a:rPr>
              <a:t> </a:t>
            </a:r>
            <a:r>
              <a:rPr lang="ru-RU" sz="1600" dirty="0" smtClean="0">
                <a:latin typeface="Times New Roman"/>
                <a:ea typeface="Calibri"/>
                <a:cs typeface="Times New Roman"/>
              </a:rPr>
              <a:t/>
            </a:r>
            <a:br>
              <a:rPr lang="ru-RU" sz="1600" dirty="0" smtClean="0">
                <a:latin typeface="Times New Roman"/>
                <a:ea typeface="Calibri"/>
                <a:cs typeface="Times New Roman"/>
              </a:rPr>
            </a:br>
            <a:r>
              <a:rPr lang="ru-RU" sz="1600" dirty="0">
                <a:latin typeface="Times New Roman"/>
                <a:ea typeface="Calibri"/>
                <a:cs typeface="Times New Roman"/>
              </a:rPr>
              <a:t/>
            </a:r>
            <a:br>
              <a:rPr lang="ru-RU" sz="1600" dirty="0">
                <a:latin typeface="Times New Roman"/>
                <a:ea typeface="Calibri"/>
                <a:cs typeface="Times New Roman"/>
              </a:rPr>
            </a:br>
            <a:r>
              <a:rPr lang="ru-RU" sz="1600" dirty="0" smtClean="0">
                <a:latin typeface="Times New Roman"/>
                <a:ea typeface="Calibri"/>
                <a:cs typeface="Times New Roman"/>
              </a:rPr>
              <a:t>В  </a:t>
            </a:r>
            <a:r>
              <a:rPr lang="ru-RU" sz="1600" dirty="0">
                <a:latin typeface="Times New Roman"/>
                <a:ea typeface="Calibri"/>
                <a:cs typeface="Times New Roman"/>
              </a:rPr>
              <a:t>2013-2014 учебном году коллектив школы решал следующие </a:t>
            </a:r>
            <a:r>
              <a:rPr lang="ru-RU" sz="1600" b="1" dirty="0">
                <a:latin typeface="Times New Roman"/>
                <a:ea typeface="Calibri"/>
                <a:cs typeface="Times New Roman"/>
              </a:rPr>
              <a:t>воспитательные задачи:</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формирование у школьников системы духовно-нравственных ценностей,  готовности к самостоятельному нравственному выбору;  </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организация ученического самоуправления, способствующего сплочению  школьного коллектива и реализации каждым школьником своей гражданской позиции; </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формирование у школьников гражданской ответственности и правового самосознания;</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развитие познавательной и социальной  активности учащихся, воспитание ответственного отношения к учебе, сознательной  дисциплины, потребности в самосовершенствовании и самореализации;</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формирование основ культуры общения и построения межличностных отношений, развитие организаторских, партнерских и лидерских качеств, коммуникативных навыков; </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воспитание самостоятельности и инициативности, приучение к различным видам общественной деятельности, развитие творческой индивидуальности и креативности;</a:t>
            </a:r>
            <a:r>
              <a:rPr lang="ru-RU" sz="1600" dirty="0">
                <a:ea typeface="Calibri"/>
                <a:cs typeface="Times New Roman"/>
              </a:rPr>
              <a:t/>
            </a:r>
            <a:br>
              <a:rPr lang="ru-RU" sz="1600" dirty="0">
                <a:ea typeface="Calibri"/>
                <a:cs typeface="Times New Roman"/>
              </a:rPr>
            </a:br>
            <a:r>
              <a:rPr lang="ru-RU" sz="1600" dirty="0">
                <a:latin typeface="Times New Roman"/>
                <a:ea typeface="Calibri"/>
                <a:cs typeface="Times New Roman"/>
              </a:rPr>
              <a:t>активное вовлечение родителей в процесс жизнедеятельности школы,</a:t>
            </a:r>
            <a:r>
              <a:rPr lang="ru-RU" sz="1600" dirty="0">
                <a:ea typeface="Calibri"/>
                <a:cs typeface="Times New Roman"/>
              </a:rPr>
              <a:t/>
            </a:r>
            <a:br>
              <a:rPr lang="ru-RU" sz="1600" dirty="0">
                <a:ea typeface="Calibri"/>
                <a:cs typeface="Times New Roman"/>
              </a:rPr>
            </a:br>
            <a:r>
              <a:rPr lang="ru-RU" sz="1600" dirty="0">
                <a:latin typeface="Times New Roman"/>
                <a:ea typeface="Times New Roman"/>
                <a:cs typeface="Times New Roman"/>
              </a:rPr>
              <a:t>     продолжение формирования системы работы с родителями и общественностью;</a:t>
            </a:r>
            <a:r>
              <a:rPr lang="ru-RU" sz="1600" dirty="0">
                <a:ea typeface="Calibri"/>
                <a:cs typeface="Times New Roman"/>
              </a:rPr>
              <a:t/>
            </a:r>
            <a:br>
              <a:rPr lang="ru-RU" sz="1600" dirty="0">
                <a:ea typeface="Calibri"/>
                <a:cs typeface="Times New Roman"/>
              </a:rPr>
            </a:br>
            <a:r>
              <a:rPr lang="ru-RU" sz="1600" dirty="0">
                <a:latin typeface="Times New Roman"/>
                <a:ea typeface="Times New Roman"/>
                <a:cs typeface="Times New Roman"/>
              </a:rPr>
              <a:t>качественное улучшение индивидуальной работы с учащимися группы риска, работы по охране детства, опекаемыми и другими социально незащищенными категориями детей.</a:t>
            </a:r>
            <a:r>
              <a:rPr lang="ru-RU" sz="1600" dirty="0">
                <a:ea typeface="Calibri"/>
                <a:cs typeface="Times New Roman"/>
              </a:rPr>
              <a:t/>
            </a:r>
            <a:br>
              <a:rPr lang="ru-RU" sz="1600" dirty="0">
                <a:ea typeface="Calibri"/>
                <a:cs typeface="Times New Roman"/>
              </a:rPr>
            </a:br>
            <a:r>
              <a:rPr lang="ru-RU" sz="1600" dirty="0">
                <a:ea typeface="Calibri"/>
                <a:cs typeface="Times New Roman"/>
              </a:rPr>
              <a:t/>
            </a:r>
            <a:br>
              <a:rPr lang="ru-RU" sz="1600" dirty="0">
                <a:ea typeface="Calibri"/>
                <a:cs typeface="Times New Roman"/>
              </a:rPr>
            </a:br>
            <a:endParaRPr lang="ru-RU" sz="1600" dirty="0"/>
          </a:p>
        </p:txBody>
      </p:sp>
    </p:spTree>
    <p:extLst>
      <p:ext uri="{BB962C8B-B14F-4D97-AF65-F5344CB8AC3E}">
        <p14:creationId xmlns:p14="http://schemas.microsoft.com/office/powerpoint/2010/main" val="4245226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indent="449580">
              <a:lnSpc>
                <a:spcPct val="115000"/>
              </a:lnSpc>
              <a:spcAft>
                <a:spcPts val="0"/>
              </a:spcAft>
            </a:pPr>
            <a:r>
              <a:rPr lang="ru-RU" sz="2000" dirty="0">
                <a:latin typeface="Times New Roman"/>
                <a:ea typeface="Times New Roman"/>
                <a:cs typeface="Times New Roman"/>
              </a:rPr>
              <a:t>Все школьные традиционные дела делились на общешкольные, классные и групповые.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Что же касается традиционных школьных дел, то все они прошли успешно, это: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"1 сентября - День Знаний" - торжественная линейка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"День Учителя"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"Праздник царицы Осени"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"Пусть всегда будет мама"</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"Новогодние ёлки", "Новогодний бал"</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День защитника Отечества,  "Уроки Мужества"</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"Международный женский день - 8 Марта"</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a:t>
            </a:r>
            <a:r>
              <a:rPr lang="tt-RU" sz="2000" dirty="0">
                <a:latin typeface="Times New Roman"/>
                <a:ea typeface="Times New Roman"/>
                <a:cs typeface="Times New Roman"/>
              </a:rPr>
              <a:t>Нәүрүзбикә”</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"День птиц"</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Месячники по профилактике дорожного травматизма и правонарушений </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"Войны не знали мы, но все же…"</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"День защиты детей" (по основам безопасности жизнедеятельности)</a:t>
            </a:r>
            <a:r>
              <a:rPr lang="ru-RU" sz="2000" dirty="0">
                <a:ea typeface="Calibri"/>
                <a:cs typeface="Times New Roman"/>
              </a:rPr>
              <a:t/>
            </a:r>
            <a:br>
              <a:rPr lang="ru-RU" sz="2000" dirty="0">
                <a:ea typeface="Calibri"/>
                <a:cs typeface="Times New Roman"/>
              </a:rPr>
            </a:br>
            <a:r>
              <a:rPr lang="ru-RU" sz="2000" dirty="0">
                <a:latin typeface="Times New Roman"/>
                <a:ea typeface="Times New Roman"/>
                <a:cs typeface="Times New Roman"/>
              </a:rPr>
              <a:t>"Последний звонок".</a:t>
            </a:r>
            <a:r>
              <a:rPr lang="ru-RU" sz="2000" dirty="0">
                <a:ea typeface="Calibri"/>
                <a:cs typeface="Times New Roman"/>
              </a:rPr>
              <a:t/>
            </a:r>
            <a:br>
              <a:rPr lang="ru-RU" sz="2000" dirty="0">
                <a:ea typeface="Calibri"/>
                <a:cs typeface="Times New Roman"/>
              </a:rPr>
            </a:br>
            <a:endParaRPr lang="ru-RU" sz="2000" dirty="0"/>
          </a:p>
        </p:txBody>
      </p:sp>
    </p:spTree>
    <p:extLst>
      <p:ext uri="{BB962C8B-B14F-4D97-AF65-F5344CB8AC3E}">
        <p14:creationId xmlns:p14="http://schemas.microsoft.com/office/powerpoint/2010/main" val="19140313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sz="1800" b="1" dirty="0">
                <a:latin typeface="Times New Roman"/>
                <a:ea typeface="Calibri"/>
                <a:cs typeface="Times New Roman"/>
              </a:rPr>
              <a:t>Достижения  и работа над самообразованием учителей МБОУ «ООШ села </a:t>
            </a:r>
            <a:r>
              <a:rPr lang="ru-RU" sz="1800" b="1" dirty="0" err="1">
                <a:latin typeface="Times New Roman"/>
                <a:ea typeface="Calibri"/>
                <a:cs typeface="Times New Roman"/>
              </a:rPr>
              <a:t>Асеево</a:t>
            </a:r>
            <a:r>
              <a:rPr lang="ru-RU" sz="1800" b="1" dirty="0">
                <a:latin typeface="Times New Roman"/>
                <a:ea typeface="Calibri"/>
                <a:cs typeface="Times New Roman"/>
              </a:rPr>
              <a:t>» </a:t>
            </a:r>
            <a:r>
              <a:rPr lang="ru-RU" sz="1800" b="1" dirty="0" err="1">
                <a:latin typeface="Times New Roman"/>
                <a:ea typeface="Calibri"/>
                <a:cs typeface="Times New Roman"/>
              </a:rPr>
              <a:t>Азнааевского</a:t>
            </a:r>
            <a:r>
              <a:rPr lang="ru-RU" sz="1800" b="1" dirty="0">
                <a:latin typeface="Times New Roman"/>
                <a:ea typeface="Calibri"/>
                <a:cs typeface="Times New Roman"/>
              </a:rPr>
              <a:t> муниципального района РТ за 2014 год</a:t>
            </a: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r>
              <a:rPr lang="ru-RU" sz="1600" dirty="0" smtClean="0">
                <a:ea typeface="Calibri"/>
                <a:cs typeface="Times New Roman"/>
              </a:rPr>
              <a:t/>
            </a:r>
            <a:br>
              <a:rPr lang="ru-RU" sz="1600" dirty="0" smtClean="0">
                <a:ea typeface="Calibri"/>
                <a:cs typeface="Times New Roman"/>
              </a:rPr>
            </a:br>
            <a:r>
              <a:rPr lang="ru-RU" sz="1600" dirty="0">
                <a:ea typeface="Calibri"/>
                <a:cs typeface="Times New Roman"/>
              </a:rPr>
              <a:t/>
            </a:r>
            <a:br>
              <a:rPr lang="ru-RU" sz="1600" dirty="0">
                <a:ea typeface="Calibri"/>
                <a:cs typeface="Times New Roman"/>
              </a:rPr>
            </a:b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702580112"/>
              </p:ext>
            </p:extLst>
          </p:nvPr>
        </p:nvGraphicFramePr>
        <p:xfrm>
          <a:off x="395536" y="1268760"/>
          <a:ext cx="8280920" cy="3528392"/>
        </p:xfrm>
        <a:graphic>
          <a:graphicData uri="http://schemas.openxmlformats.org/drawingml/2006/table">
            <a:tbl>
              <a:tblPr firstRow="1" firstCol="1" lastRow="1" lastCol="1" bandRow="1" bandCol="1">
                <a:tableStyleId>{5C22544A-7EE6-4342-B048-85BDC9FD1C3A}</a:tableStyleId>
              </a:tblPr>
              <a:tblGrid>
                <a:gridCol w="504056"/>
                <a:gridCol w="1656184"/>
                <a:gridCol w="1584176"/>
                <a:gridCol w="1512168"/>
                <a:gridCol w="3024336"/>
              </a:tblGrid>
              <a:tr h="155575">
                <a:tc>
                  <a:txBody>
                    <a:bodyPr/>
                    <a:lstStyle/>
                    <a:p>
                      <a:pPr>
                        <a:lnSpc>
                          <a:spcPct val="115000"/>
                        </a:lnSpc>
                        <a:spcAft>
                          <a:spcPts val="1000"/>
                        </a:spcAft>
                      </a:pPr>
                      <a:r>
                        <a:rPr lang="ru-RU" sz="1400" dirty="0">
                          <a:effectLst/>
                        </a:rPr>
                        <a:t>№</a:t>
                      </a:r>
                      <a:endParaRPr lang="ru-RU" sz="14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a:effectLst/>
                        </a:rPr>
                        <a:t>Ф.И.О.учителей</a:t>
                      </a:r>
                      <a:endParaRPr lang="ru-RU" sz="140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a:effectLst/>
                        </a:rPr>
                        <a:t>Достижение</a:t>
                      </a:r>
                      <a:endParaRPr lang="ru-RU" sz="140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a:effectLst/>
                        </a:rPr>
                        <a:t>уровень</a:t>
                      </a:r>
                      <a:endParaRPr lang="ru-RU" sz="140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a:effectLst/>
                        </a:rPr>
                        <a:t> </a:t>
                      </a:r>
                      <a:endParaRPr lang="ru-RU" sz="1400">
                        <a:effectLst/>
                        <a:latin typeface="Calibri"/>
                        <a:ea typeface="Calibri"/>
                        <a:cs typeface="Times New Roman"/>
                      </a:endParaRPr>
                    </a:p>
                  </a:txBody>
                  <a:tcPr marL="68580" marR="68580" marT="0" marB="0"/>
                </a:tc>
              </a:tr>
              <a:tr h="3283028">
                <a:tc>
                  <a:txBody>
                    <a:bodyPr/>
                    <a:lstStyle/>
                    <a:p>
                      <a:pPr>
                        <a:lnSpc>
                          <a:spcPct val="115000"/>
                        </a:lnSpc>
                        <a:spcAft>
                          <a:spcPts val="1000"/>
                        </a:spcAft>
                      </a:pPr>
                      <a:r>
                        <a:rPr lang="ru-RU" sz="1400" dirty="0">
                          <a:effectLst/>
                        </a:rPr>
                        <a:t>1</a:t>
                      </a:r>
                      <a:endParaRPr lang="ru-RU" sz="14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dirty="0" err="1">
                          <a:effectLst/>
                        </a:rPr>
                        <a:t>Самигуллина</a:t>
                      </a:r>
                      <a:r>
                        <a:rPr lang="ru-RU" sz="1400" dirty="0">
                          <a:effectLst/>
                        </a:rPr>
                        <a:t> Г.М.</a:t>
                      </a:r>
                      <a:endParaRPr lang="ru-RU" sz="14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dirty="0">
                          <a:effectLst/>
                        </a:rPr>
                        <a:t>Золотой  сертификат почетного автора</a:t>
                      </a:r>
                    </a:p>
                    <a:p>
                      <a:pPr>
                        <a:lnSpc>
                          <a:spcPct val="115000"/>
                        </a:lnSpc>
                        <a:spcAft>
                          <a:spcPts val="1000"/>
                        </a:spcAft>
                      </a:pPr>
                      <a:r>
                        <a:rPr lang="ru-RU" sz="1400" dirty="0">
                          <a:effectLst/>
                        </a:rPr>
                        <a:t>Почетное свидетельство о публикации</a:t>
                      </a:r>
                    </a:p>
                    <a:p>
                      <a:pPr>
                        <a:lnSpc>
                          <a:spcPct val="115000"/>
                        </a:lnSpc>
                        <a:spcAft>
                          <a:spcPts val="1000"/>
                        </a:spcAft>
                      </a:pPr>
                      <a:r>
                        <a:rPr lang="ru-RU" sz="1400" dirty="0">
                          <a:effectLst/>
                        </a:rPr>
                        <a:t>19 свидетельств о публикации</a:t>
                      </a:r>
                    </a:p>
                    <a:p>
                      <a:pPr>
                        <a:lnSpc>
                          <a:spcPct val="115000"/>
                        </a:lnSpc>
                        <a:spcAft>
                          <a:spcPts val="1000"/>
                        </a:spcAft>
                      </a:pPr>
                      <a:r>
                        <a:rPr lang="ru-RU" sz="1400" dirty="0">
                          <a:effectLst/>
                        </a:rPr>
                        <a:t>Диплом</a:t>
                      </a:r>
                    </a:p>
                    <a:p>
                      <a:pPr>
                        <a:lnSpc>
                          <a:spcPct val="115000"/>
                        </a:lnSpc>
                        <a:spcAft>
                          <a:spcPts val="1000"/>
                        </a:spcAft>
                      </a:pPr>
                      <a:r>
                        <a:rPr lang="ru-RU" sz="1400" dirty="0">
                          <a:effectLst/>
                        </a:rPr>
                        <a:t>Диплом</a:t>
                      </a:r>
                      <a:endParaRPr lang="ru-RU" sz="14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dirty="0">
                          <a:effectLst/>
                        </a:rPr>
                        <a:t>Всероссийский</a:t>
                      </a:r>
                    </a:p>
                    <a:p>
                      <a:pPr>
                        <a:lnSpc>
                          <a:spcPct val="115000"/>
                        </a:lnSpc>
                        <a:spcAft>
                          <a:spcPts val="1000"/>
                        </a:spcAft>
                      </a:pPr>
                      <a:r>
                        <a:rPr lang="ru-RU" sz="1400" dirty="0">
                          <a:effectLst/>
                        </a:rPr>
                        <a:t> </a:t>
                      </a:r>
                    </a:p>
                    <a:p>
                      <a:pPr>
                        <a:lnSpc>
                          <a:spcPct val="115000"/>
                        </a:lnSpc>
                        <a:spcAft>
                          <a:spcPts val="1000"/>
                        </a:spcAft>
                      </a:pPr>
                      <a:r>
                        <a:rPr lang="ru-RU" sz="1400" dirty="0">
                          <a:effectLst/>
                        </a:rPr>
                        <a:t> </a:t>
                      </a:r>
                    </a:p>
                    <a:p>
                      <a:pPr>
                        <a:lnSpc>
                          <a:spcPct val="115000"/>
                        </a:lnSpc>
                        <a:spcAft>
                          <a:spcPts val="1000"/>
                        </a:spcAft>
                      </a:pPr>
                      <a:r>
                        <a:rPr lang="ru-RU" sz="1400" dirty="0">
                          <a:effectLst/>
                        </a:rPr>
                        <a:t> </a:t>
                      </a:r>
                    </a:p>
                    <a:p>
                      <a:pPr>
                        <a:lnSpc>
                          <a:spcPct val="115000"/>
                        </a:lnSpc>
                        <a:spcAft>
                          <a:spcPts val="1000"/>
                        </a:spcAft>
                      </a:pPr>
                      <a:r>
                        <a:rPr lang="ru-RU" sz="1400" dirty="0">
                          <a:effectLst/>
                        </a:rPr>
                        <a:t> </a:t>
                      </a:r>
                    </a:p>
                    <a:p>
                      <a:pPr>
                        <a:lnSpc>
                          <a:spcPct val="115000"/>
                        </a:lnSpc>
                        <a:spcAft>
                          <a:spcPts val="1000"/>
                        </a:spcAft>
                      </a:pPr>
                      <a:r>
                        <a:rPr lang="ru-RU" sz="1400" dirty="0">
                          <a:effectLst/>
                        </a:rPr>
                        <a:t> </a:t>
                      </a:r>
                    </a:p>
                    <a:p>
                      <a:pPr>
                        <a:lnSpc>
                          <a:spcPct val="115000"/>
                        </a:lnSpc>
                        <a:spcAft>
                          <a:spcPts val="1000"/>
                        </a:spcAft>
                      </a:pPr>
                      <a:r>
                        <a:rPr lang="ru-RU" sz="1400" dirty="0">
                          <a:effectLst/>
                        </a:rPr>
                        <a:t>Республиканский</a:t>
                      </a:r>
                    </a:p>
                    <a:p>
                      <a:pPr>
                        <a:lnSpc>
                          <a:spcPct val="115000"/>
                        </a:lnSpc>
                        <a:spcAft>
                          <a:spcPts val="1000"/>
                        </a:spcAft>
                      </a:pPr>
                      <a:r>
                        <a:rPr lang="ru-RU" sz="1400" dirty="0">
                          <a:effectLst/>
                        </a:rPr>
                        <a:t> </a:t>
                      </a:r>
                    </a:p>
                    <a:p>
                      <a:pPr>
                        <a:lnSpc>
                          <a:spcPct val="115000"/>
                        </a:lnSpc>
                        <a:spcAft>
                          <a:spcPts val="1000"/>
                        </a:spcAft>
                      </a:pPr>
                      <a:r>
                        <a:rPr lang="ru-RU" sz="1400" dirty="0">
                          <a:effectLst/>
                        </a:rPr>
                        <a:t>Всероссийский</a:t>
                      </a:r>
                      <a:endParaRPr lang="ru-RU" sz="14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400" dirty="0">
                          <a:effectLst/>
                        </a:rPr>
                        <a:t>Электронный журнал </a:t>
                      </a:r>
                      <a:r>
                        <a:rPr lang="ru-RU" sz="1400" dirty="0" err="1">
                          <a:effectLst/>
                        </a:rPr>
                        <a:t>педматериалов</a:t>
                      </a:r>
                      <a:r>
                        <a:rPr lang="ru-RU" sz="1400" dirty="0">
                          <a:effectLst/>
                        </a:rPr>
                        <a:t> «</a:t>
                      </a:r>
                      <a:r>
                        <a:rPr lang="ru-RU" sz="1400" dirty="0" err="1">
                          <a:effectLst/>
                        </a:rPr>
                        <a:t>Эдукон</a:t>
                      </a:r>
                      <a:r>
                        <a:rPr lang="ru-RU" sz="1400" dirty="0">
                          <a:effectLst/>
                        </a:rPr>
                        <a:t>»</a:t>
                      </a:r>
                    </a:p>
                    <a:p>
                      <a:pPr>
                        <a:lnSpc>
                          <a:spcPct val="115000"/>
                        </a:lnSpc>
                        <a:spcAft>
                          <a:spcPts val="1000"/>
                        </a:spcAft>
                      </a:pPr>
                      <a:r>
                        <a:rPr lang="ru-RU" sz="1400" dirty="0">
                          <a:effectLst/>
                        </a:rPr>
                        <a:t> </a:t>
                      </a:r>
                    </a:p>
                    <a:p>
                      <a:pPr>
                        <a:lnSpc>
                          <a:spcPct val="115000"/>
                        </a:lnSpc>
                        <a:spcAft>
                          <a:spcPts val="1000"/>
                        </a:spcAft>
                      </a:pPr>
                      <a:r>
                        <a:rPr lang="ru-RU" sz="1400" dirty="0">
                          <a:effectLst/>
                        </a:rPr>
                        <a:t> </a:t>
                      </a:r>
                    </a:p>
                    <a:p>
                      <a:pPr>
                        <a:lnSpc>
                          <a:spcPct val="115000"/>
                        </a:lnSpc>
                        <a:spcAft>
                          <a:spcPts val="1000"/>
                        </a:spcAft>
                      </a:pPr>
                      <a:r>
                        <a:rPr lang="ru-RU" sz="1400" dirty="0">
                          <a:effectLst/>
                        </a:rPr>
                        <a:t>Социальный сеть взаимовыручки для учителей «</a:t>
                      </a:r>
                      <a:r>
                        <a:rPr lang="ru-RU" sz="1400" dirty="0" err="1">
                          <a:effectLst/>
                        </a:rPr>
                        <a:t>Инфоурок</a:t>
                      </a:r>
                      <a:r>
                        <a:rPr lang="ru-RU" sz="1400" dirty="0">
                          <a:effectLst/>
                        </a:rPr>
                        <a:t>»</a:t>
                      </a:r>
                    </a:p>
                    <a:p>
                      <a:pPr>
                        <a:lnSpc>
                          <a:spcPct val="115000"/>
                        </a:lnSpc>
                        <a:spcAft>
                          <a:spcPts val="1000"/>
                        </a:spcAft>
                      </a:pPr>
                      <a:r>
                        <a:rPr lang="ru-RU" sz="1400" dirty="0" err="1">
                          <a:effectLst/>
                        </a:rPr>
                        <a:t>Сообщество«Конкурсы,конкурсы</a:t>
                      </a:r>
                      <a:r>
                        <a:rPr lang="ru-RU" sz="1400" dirty="0">
                          <a:effectLst/>
                        </a:rPr>
                        <a:t>»</a:t>
                      </a:r>
                    </a:p>
                    <a:p>
                      <a:pPr>
                        <a:lnSpc>
                          <a:spcPct val="115000"/>
                        </a:lnSpc>
                        <a:spcAft>
                          <a:spcPts val="1000"/>
                        </a:spcAft>
                      </a:pPr>
                      <a:r>
                        <a:rPr lang="ru-RU" sz="1400" dirty="0">
                          <a:effectLst/>
                        </a:rPr>
                        <a:t> </a:t>
                      </a:r>
                    </a:p>
                    <a:p>
                      <a:pPr>
                        <a:lnSpc>
                          <a:spcPct val="115000"/>
                        </a:lnSpc>
                        <a:spcAft>
                          <a:spcPts val="1000"/>
                        </a:spcAft>
                      </a:pPr>
                      <a:r>
                        <a:rPr lang="ru-RU" sz="1400" dirty="0">
                          <a:effectLst/>
                        </a:rPr>
                        <a:t>«Учитель цифрового века»</a:t>
                      </a:r>
                      <a:endParaRPr lang="ru-RU" sz="1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2258116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4233616209"/>
              </p:ext>
            </p:extLst>
          </p:nvPr>
        </p:nvGraphicFramePr>
        <p:xfrm>
          <a:off x="539552" y="476672"/>
          <a:ext cx="8280920" cy="6157595"/>
        </p:xfrm>
        <a:graphic>
          <a:graphicData uri="http://schemas.openxmlformats.org/drawingml/2006/table">
            <a:tbl>
              <a:tblPr firstRow="1" firstCol="1" lastRow="1" lastCol="1" bandRow="1" bandCol="1">
                <a:tableStyleId>{5C22544A-7EE6-4342-B048-85BDC9FD1C3A}</a:tableStyleId>
              </a:tblPr>
              <a:tblGrid>
                <a:gridCol w="576064"/>
                <a:gridCol w="1440160"/>
                <a:gridCol w="1873379"/>
                <a:gridCol w="1150957"/>
                <a:gridCol w="3240360"/>
              </a:tblGrid>
              <a:tr h="1508519">
                <a:tc>
                  <a:txBody>
                    <a:bodyPr/>
                    <a:lstStyle/>
                    <a:p>
                      <a:pPr>
                        <a:lnSpc>
                          <a:spcPct val="115000"/>
                        </a:lnSpc>
                        <a:spcAft>
                          <a:spcPts val="1000"/>
                        </a:spcAft>
                      </a:pPr>
                      <a:r>
                        <a:rPr lang="ru-RU" sz="1200" dirty="0">
                          <a:effectLst/>
                        </a:rPr>
                        <a:t>2</a:t>
                      </a:r>
                      <a:endParaRPr lang="ru-RU" sz="1200" dirty="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dirty="0">
                          <a:effectLst/>
                        </a:rPr>
                        <a:t>Рахманова Р.Р.</a:t>
                      </a:r>
                      <a:endParaRPr lang="ru-RU" sz="1200" dirty="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dirty="0">
                          <a:effectLst/>
                        </a:rPr>
                        <a:t>Золотой  сертификат почетного автора</a:t>
                      </a:r>
                    </a:p>
                    <a:p>
                      <a:pPr>
                        <a:lnSpc>
                          <a:spcPct val="115000"/>
                        </a:lnSpc>
                        <a:spcAft>
                          <a:spcPts val="1000"/>
                        </a:spcAft>
                      </a:pPr>
                      <a:r>
                        <a:rPr lang="ru-RU" sz="1200" dirty="0">
                          <a:effectLst/>
                        </a:rPr>
                        <a:t>Почетное свидетельство о публикации</a:t>
                      </a:r>
                    </a:p>
                    <a:p>
                      <a:pPr>
                        <a:lnSpc>
                          <a:spcPct val="115000"/>
                        </a:lnSpc>
                        <a:spcAft>
                          <a:spcPts val="1000"/>
                        </a:spcAft>
                      </a:pPr>
                      <a:r>
                        <a:rPr lang="ru-RU" sz="1200" dirty="0">
                          <a:effectLst/>
                        </a:rPr>
                        <a:t>10 свидетельств о публикации</a:t>
                      </a:r>
                      <a:endParaRPr lang="ru-RU" sz="1200" dirty="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dirty="0">
                          <a:effectLst/>
                        </a:rPr>
                        <a:t>Всероссийский</a:t>
                      </a:r>
                    </a:p>
                    <a:p>
                      <a:pPr>
                        <a:lnSpc>
                          <a:spcPct val="115000"/>
                        </a:lnSpc>
                        <a:spcAft>
                          <a:spcPts val="1000"/>
                        </a:spcAft>
                      </a:pPr>
                      <a:r>
                        <a:rPr lang="ru-RU" sz="1200" dirty="0">
                          <a:effectLst/>
                        </a:rPr>
                        <a:t> </a:t>
                      </a:r>
                      <a:endParaRPr lang="ru-RU" sz="1200" dirty="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a:effectLst/>
                        </a:rPr>
                        <a:t>Электронный журнал педматериалов «Эдукон»</a:t>
                      </a:r>
                    </a:p>
                    <a:p>
                      <a:pPr>
                        <a:lnSpc>
                          <a:spcPct val="115000"/>
                        </a:lnSpc>
                        <a:spcAft>
                          <a:spcPts val="1000"/>
                        </a:spcAft>
                      </a:pPr>
                      <a:r>
                        <a:rPr lang="ru-RU" sz="1200">
                          <a:effectLst/>
                        </a:rPr>
                        <a:t> </a:t>
                      </a:r>
                    </a:p>
                    <a:p>
                      <a:pPr>
                        <a:lnSpc>
                          <a:spcPct val="115000"/>
                        </a:lnSpc>
                        <a:spcAft>
                          <a:spcPts val="1000"/>
                        </a:spcAft>
                      </a:pPr>
                      <a:r>
                        <a:rPr lang="ru-RU" sz="1200">
                          <a:effectLst/>
                        </a:rPr>
                        <a:t> </a:t>
                      </a:r>
                    </a:p>
                    <a:p>
                      <a:pPr>
                        <a:lnSpc>
                          <a:spcPct val="115000"/>
                        </a:lnSpc>
                        <a:spcAft>
                          <a:spcPts val="1000"/>
                        </a:spcAft>
                      </a:pPr>
                      <a:r>
                        <a:rPr lang="ru-RU" sz="1200">
                          <a:effectLst/>
                        </a:rPr>
                        <a:t>Социальный сеть взаимовыручки для учителей «Инфоурок»</a:t>
                      </a:r>
                      <a:endParaRPr lang="ru-RU" sz="1200">
                        <a:effectLst/>
                        <a:latin typeface="Calibri"/>
                        <a:ea typeface="Calibri"/>
                        <a:cs typeface="Times New Roman"/>
                      </a:endParaRPr>
                    </a:p>
                  </a:txBody>
                  <a:tcPr marL="43890" marR="43890" marT="0" marB="0"/>
                </a:tc>
              </a:tr>
              <a:tr h="1508519">
                <a:tc>
                  <a:txBody>
                    <a:bodyPr/>
                    <a:lstStyle/>
                    <a:p>
                      <a:pPr>
                        <a:lnSpc>
                          <a:spcPct val="115000"/>
                        </a:lnSpc>
                        <a:spcAft>
                          <a:spcPts val="1000"/>
                        </a:spcAft>
                      </a:pPr>
                      <a:r>
                        <a:rPr lang="ru-RU" sz="1200">
                          <a:effectLst/>
                        </a:rPr>
                        <a:t>3</a:t>
                      </a:r>
                      <a:endParaRPr lang="ru-RU" sz="120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dirty="0">
                          <a:solidFill>
                            <a:schemeClr val="bg1"/>
                          </a:solidFill>
                          <a:effectLst/>
                        </a:rPr>
                        <a:t>Закирова Р.Г.</a:t>
                      </a:r>
                      <a:endParaRPr lang="ru-RU" sz="1200" dirty="0">
                        <a:solidFill>
                          <a:schemeClr val="bg1"/>
                        </a:solidFill>
                        <a:effectLst/>
                        <a:latin typeface="Calibri"/>
                        <a:ea typeface="Calibri"/>
                        <a:cs typeface="Times New Roman"/>
                      </a:endParaRPr>
                    </a:p>
                  </a:txBody>
                  <a:tcPr marL="43890" marR="43890" marT="0" marB="0">
                    <a:solidFill>
                      <a:schemeClr val="accent1"/>
                    </a:solidFill>
                  </a:tcPr>
                </a:tc>
                <a:tc>
                  <a:txBody>
                    <a:bodyPr/>
                    <a:lstStyle/>
                    <a:p>
                      <a:pPr>
                        <a:lnSpc>
                          <a:spcPct val="115000"/>
                        </a:lnSpc>
                        <a:spcAft>
                          <a:spcPts val="1000"/>
                        </a:spcAft>
                      </a:pPr>
                      <a:r>
                        <a:rPr lang="ru-RU" sz="1200" dirty="0">
                          <a:solidFill>
                            <a:schemeClr val="bg1"/>
                          </a:solidFill>
                          <a:effectLst/>
                        </a:rPr>
                        <a:t>Золотой  сертификат почетного автора</a:t>
                      </a:r>
                    </a:p>
                    <a:p>
                      <a:pPr>
                        <a:lnSpc>
                          <a:spcPct val="115000"/>
                        </a:lnSpc>
                        <a:spcAft>
                          <a:spcPts val="1000"/>
                        </a:spcAft>
                      </a:pPr>
                      <a:r>
                        <a:rPr lang="ru-RU" sz="1200" dirty="0">
                          <a:solidFill>
                            <a:schemeClr val="bg1"/>
                          </a:solidFill>
                          <a:effectLst/>
                        </a:rPr>
                        <a:t>Почетное свидетельство о публикации</a:t>
                      </a:r>
                    </a:p>
                    <a:p>
                      <a:pPr>
                        <a:lnSpc>
                          <a:spcPct val="115000"/>
                        </a:lnSpc>
                        <a:spcAft>
                          <a:spcPts val="1000"/>
                        </a:spcAft>
                      </a:pPr>
                      <a:r>
                        <a:rPr lang="ru-RU" sz="1200" dirty="0">
                          <a:solidFill>
                            <a:schemeClr val="bg1"/>
                          </a:solidFill>
                          <a:effectLst/>
                        </a:rPr>
                        <a:t>10 свидетельств о публикации</a:t>
                      </a:r>
                      <a:endParaRPr lang="ru-RU" sz="1200" dirty="0">
                        <a:solidFill>
                          <a:schemeClr val="bg1"/>
                        </a:solidFill>
                        <a:effectLst/>
                        <a:latin typeface="Calibri"/>
                        <a:ea typeface="Calibri"/>
                        <a:cs typeface="Times New Roman"/>
                      </a:endParaRPr>
                    </a:p>
                  </a:txBody>
                  <a:tcPr marL="43890" marR="43890" marT="0" marB="0">
                    <a:solidFill>
                      <a:schemeClr val="accent1"/>
                    </a:solidFill>
                  </a:tcPr>
                </a:tc>
                <a:tc>
                  <a:txBody>
                    <a:bodyPr/>
                    <a:lstStyle/>
                    <a:p>
                      <a:pPr>
                        <a:lnSpc>
                          <a:spcPct val="115000"/>
                        </a:lnSpc>
                        <a:spcAft>
                          <a:spcPts val="1000"/>
                        </a:spcAft>
                      </a:pPr>
                      <a:r>
                        <a:rPr lang="ru-RU" sz="1200" dirty="0">
                          <a:solidFill>
                            <a:schemeClr val="bg1"/>
                          </a:solidFill>
                          <a:effectLst/>
                        </a:rPr>
                        <a:t>Всероссийский</a:t>
                      </a:r>
                    </a:p>
                    <a:p>
                      <a:pPr>
                        <a:lnSpc>
                          <a:spcPct val="115000"/>
                        </a:lnSpc>
                        <a:spcAft>
                          <a:spcPts val="1000"/>
                        </a:spcAft>
                      </a:pPr>
                      <a:r>
                        <a:rPr lang="ru-RU" sz="1200" dirty="0">
                          <a:solidFill>
                            <a:schemeClr val="bg1"/>
                          </a:solidFill>
                          <a:effectLst/>
                        </a:rPr>
                        <a:t> </a:t>
                      </a:r>
                    </a:p>
                    <a:p>
                      <a:pPr>
                        <a:lnSpc>
                          <a:spcPct val="115000"/>
                        </a:lnSpc>
                        <a:spcAft>
                          <a:spcPts val="1000"/>
                        </a:spcAft>
                      </a:pPr>
                      <a:r>
                        <a:rPr lang="ru-RU" sz="1200" dirty="0">
                          <a:solidFill>
                            <a:schemeClr val="bg1"/>
                          </a:solidFill>
                          <a:effectLst/>
                        </a:rPr>
                        <a:t> </a:t>
                      </a:r>
                    </a:p>
                    <a:p>
                      <a:pPr>
                        <a:lnSpc>
                          <a:spcPct val="115000"/>
                        </a:lnSpc>
                        <a:spcAft>
                          <a:spcPts val="1000"/>
                        </a:spcAft>
                      </a:pPr>
                      <a:r>
                        <a:rPr lang="ru-RU" sz="1200" dirty="0">
                          <a:solidFill>
                            <a:schemeClr val="bg1"/>
                          </a:solidFill>
                          <a:effectLst/>
                        </a:rPr>
                        <a:t> </a:t>
                      </a:r>
                    </a:p>
                    <a:p>
                      <a:pPr>
                        <a:lnSpc>
                          <a:spcPct val="115000"/>
                        </a:lnSpc>
                        <a:spcAft>
                          <a:spcPts val="1000"/>
                        </a:spcAft>
                      </a:pPr>
                      <a:r>
                        <a:rPr lang="ru-RU" sz="1200" dirty="0">
                          <a:solidFill>
                            <a:schemeClr val="bg1"/>
                          </a:solidFill>
                          <a:effectLst/>
                        </a:rPr>
                        <a:t> </a:t>
                      </a:r>
                    </a:p>
                    <a:p>
                      <a:pPr>
                        <a:lnSpc>
                          <a:spcPct val="115000"/>
                        </a:lnSpc>
                        <a:spcAft>
                          <a:spcPts val="1000"/>
                        </a:spcAft>
                      </a:pPr>
                      <a:r>
                        <a:rPr lang="ru-RU" sz="1200" dirty="0">
                          <a:solidFill>
                            <a:schemeClr val="bg1"/>
                          </a:solidFill>
                          <a:effectLst/>
                        </a:rPr>
                        <a:t> </a:t>
                      </a:r>
                    </a:p>
                    <a:p>
                      <a:pPr>
                        <a:lnSpc>
                          <a:spcPct val="115000"/>
                        </a:lnSpc>
                        <a:spcAft>
                          <a:spcPts val="1000"/>
                        </a:spcAft>
                      </a:pPr>
                      <a:r>
                        <a:rPr lang="ru-RU" sz="1200" dirty="0">
                          <a:solidFill>
                            <a:schemeClr val="bg1"/>
                          </a:solidFill>
                          <a:effectLst/>
                        </a:rPr>
                        <a:t> </a:t>
                      </a:r>
                      <a:endParaRPr lang="ru-RU" sz="1200" dirty="0">
                        <a:solidFill>
                          <a:schemeClr val="bg1"/>
                        </a:solidFill>
                        <a:effectLst/>
                        <a:latin typeface="Calibri"/>
                        <a:ea typeface="Calibri"/>
                        <a:cs typeface="Times New Roman"/>
                      </a:endParaRPr>
                    </a:p>
                  </a:txBody>
                  <a:tcPr marL="43890" marR="43890" marT="0" marB="0">
                    <a:solidFill>
                      <a:schemeClr val="accent1"/>
                    </a:solidFill>
                  </a:tcPr>
                </a:tc>
                <a:tc>
                  <a:txBody>
                    <a:bodyPr/>
                    <a:lstStyle/>
                    <a:p>
                      <a:pPr>
                        <a:lnSpc>
                          <a:spcPct val="115000"/>
                        </a:lnSpc>
                        <a:spcAft>
                          <a:spcPts val="1000"/>
                        </a:spcAft>
                      </a:pPr>
                      <a:r>
                        <a:rPr lang="ru-RU" sz="1200" dirty="0">
                          <a:effectLst/>
                        </a:rPr>
                        <a:t>Электронный журнал </a:t>
                      </a:r>
                      <a:r>
                        <a:rPr lang="ru-RU" sz="1200" dirty="0" err="1">
                          <a:effectLst/>
                        </a:rPr>
                        <a:t>педматериалов</a:t>
                      </a:r>
                      <a:r>
                        <a:rPr lang="ru-RU" sz="1200" dirty="0">
                          <a:effectLst/>
                        </a:rPr>
                        <a:t> «</a:t>
                      </a:r>
                      <a:r>
                        <a:rPr lang="ru-RU" sz="1200" dirty="0" err="1">
                          <a:effectLst/>
                        </a:rPr>
                        <a:t>Эдукон</a:t>
                      </a:r>
                      <a:r>
                        <a:rPr lang="ru-RU" sz="1200" dirty="0">
                          <a:effectLst/>
                        </a:rPr>
                        <a:t>»</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Социальный сеть взаимовыручки для учителей «</a:t>
                      </a:r>
                      <a:r>
                        <a:rPr lang="ru-RU" sz="1200" dirty="0" err="1">
                          <a:effectLst/>
                        </a:rPr>
                        <a:t>Инфоурок</a:t>
                      </a:r>
                      <a:r>
                        <a:rPr lang="ru-RU" sz="1200" dirty="0">
                          <a:effectLst/>
                        </a:rPr>
                        <a:t>»</a:t>
                      </a:r>
                      <a:endParaRPr lang="ru-RU" sz="1200" dirty="0">
                        <a:effectLst/>
                        <a:latin typeface="Calibri"/>
                        <a:ea typeface="Calibri"/>
                        <a:cs typeface="Times New Roman"/>
                      </a:endParaRPr>
                    </a:p>
                  </a:txBody>
                  <a:tcPr marL="43890" marR="43890" marT="0" marB="0"/>
                </a:tc>
              </a:tr>
              <a:tr h="1508925">
                <a:tc>
                  <a:txBody>
                    <a:bodyPr/>
                    <a:lstStyle/>
                    <a:p>
                      <a:pPr>
                        <a:lnSpc>
                          <a:spcPct val="115000"/>
                        </a:lnSpc>
                        <a:spcAft>
                          <a:spcPts val="1000"/>
                        </a:spcAft>
                      </a:pPr>
                      <a:r>
                        <a:rPr lang="ru-RU" sz="1200">
                          <a:effectLst/>
                        </a:rPr>
                        <a:t>4</a:t>
                      </a:r>
                      <a:endParaRPr lang="ru-RU" sz="120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a:effectLst/>
                        </a:rPr>
                        <a:t>Рахманова А.М.</a:t>
                      </a:r>
                      <a:endParaRPr lang="ru-RU" sz="120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a:effectLst/>
                        </a:rPr>
                        <a:t>Золотой  сертификат почетного автора</a:t>
                      </a:r>
                    </a:p>
                    <a:p>
                      <a:pPr>
                        <a:lnSpc>
                          <a:spcPct val="115000"/>
                        </a:lnSpc>
                        <a:spcAft>
                          <a:spcPts val="1000"/>
                        </a:spcAft>
                      </a:pPr>
                      <a:r>
                        <a:rPr lang="ru-RU" sz="1200">
                          <a:effectLst/>
                        </a:rPr>
                        <a:t>Почетное свидетельство о публикации</a:t>
                      </a:r>
                    </a:p>
                    <a:p>
                      <a:pPr>
                        <a:lnSpc>
                          <a:spcPct val="115000"/>
                        </a:lnSpc>
                        <a:spcAft>
                          <a:spcPts val="1000"/>
                        </a:spcAft>
                      </a:pPr>
                      <a:r>
                        <a:rPr lang="ru-RU" sz="1200">
                          <a:effectLst/>
                        </a:rPr>
                        <a:t>19 свидетельств о публикации</a:t>
                      </a:r>
                      <a:endParaRPr lang="ru-RU" sz="120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dirty="0">
                          <a:effectLst/>
                        </a:rPr>
                        <a:t>Всероссийский</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 </a:t>
                      </a:r>
                      <a:endParaRPr lang="ru-RU" sz="1200" dirty="0">
                        <a:effectLst/>
                        <a:latin typeface="Calibri"/>
                        <a:ea typeface="Calibri"/>
                        <a:cs typeface="Times New Roman"/>
                      </a:endParaRPr>
                    </a:p>
                  </a:txBody>
                  <a:tcPr marL="43890" marR="43890" marT="0" marB="0"/>
                </a:tc>
                <a:tc>
                  <a:txBody>
                    <a:bodyPr/>
                    <a:lstStyle/>
                    <a:p>
                      <a:pPr>
                        <a:lnSpc>
                          <a:spcPct val="115000"/>
                        </a:lnSpc>
                        <a:spcAft>
                          <a:spcPts val="1000"/>
                        </a:spcAft>
                      </a:pPr>
                      <a:r>
                        <a:rPr lang="ru-RU" sz="1200" dirty="0">
                          <a:effectLst/>
                        </a:rPr>
                        <a:t>Электронный журнал </a:t>
                      </a:r>
                      <a:r>
                        <a:rPr lang="ru-RU" sz="1200" dirty="0" err="1">
                          <a:effectLst/>
                        </a:rPr>
                        <a:t>педматериалов</a:t>
                      </a:r>
                      <a:r>
                        <a:rPr lang="ru-RU" sz="1200" dirty="0">
                          <a:effectLst/>
                        </a:rPr>
                        <a:t> «</a:t>
                      </a:r>
                      <a:r>
                        <a:rPr lang="ru-RU" sz="1200" dirty="0" err="1">
                          <a:effectLst/>
                        </a:rPr>
                        <a:t>Эдукон</a:t>
                      </a:r>
                      <a:r>
                        <a:rPr lang="ru-RU" sz="1200" dirty="0">
                          <a:effectLst/>
                        </a:rPr>
                        <a:t>»</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Социальный сеть взаимовыручки для учителей «</a:t>
                      </a:r>
                      <a:r>
                        <a:rPr lang="ru-RU" sz="1200" dirty="0" err="1">
                          <a:effectLst/>
                        </a:rPr>
                        <a:t>Инфоурок</a:t>
                      </a:r>
                      <a:r>
                        <a:rPr lang="ru-RU" sz="1200" dirty="0">
                          <a:effectLst/>
                        </a:rPr>
                        <a:t>»</a:t>
                      </a:r>
                    </a:p>
                    <a:p>
                      <a:pPr>
                        <a:lnSpc>
                          <a:spcPct val="115000"/>
                        </a:lnSpc>
                        <a:spcAft>
                          <a:spcPts val="1000"/>
                        </a:spcAft>
                      </a:pPr>
                      <a:r>
                        <a:rPr lang="ru-RU" sz="1200" dirty="0">
                          <a:effectLst/>
                        </a:rPr>
                        <a:t> </a:t>
                      </a:r>
                    </a:p>
                    <a:p>
                      <a:pPr>
                        <a:lnSpc>
                          <a:spcPct val="115000"/>
                        </a:lnSpc>
                        <a:spcAft>
                          <a:spcPts val="1000"/>
                        </a:spcAft>
                      </a:pPr>
                      <a:r>
                        <a:rPr lang="ru-RU" sz="1200" dirty="0">
                          <a:effectLst/>
                        </a:rPr>
                        <a:t> </a:t>
                      </a:r>
                      <a:endParaRPr lang="ru-RU" sz="1200" dirty="0">
                        <a:effectLst/>
                        <a:latin typeface="Calibri"/>
                        <a:ea typeface="Calibri"/>
                        <a:cs typeface="Times New Roman"/>
                      </a:endParaRPr>
                    </a:p>
                  </a:txBody>
                  <a:tcPr marL="43890" marR="43890" marT="0" marB="0"/>
                </a:tc>
              </a:tr>
            </a:tbl>
          </a:graphicData>
        </a:graphic>
      </p:graphicFrame>
    </p:spTree>
    <p:extLst>
      <p:ext uri="{BB962C8B-B14F-4D97-AF65-F5344CB8AC3E}">
        <p14:creationId xmlns:p14="http://schemas.microsoft.com/office/powerpoint/2010/main" val="30633501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3651652177"/>
              </p:ext>
            </p:extLst>
          </p:nvPr>
        </p:nvGraphicFramePr>
        <p:xfrm>
          <a:off x="323528" y="476672"/>
          <a:ext cx="8064896" cy="4815496"/>
        </p:xfrm>
        <a:graphic>
          <a:graphicData uri="http://schemas.openxmlformats.org/drawingml/2006/table">
            <a:tbl>
              <a:tblPr firstRow="1" firstCol="1" lastRow="1" lastCol="1" bandRow="1" bandCol="1">
                <a:tableStyleId>{5C22544A-7EE6-4342-B048-85BDC9FD1C3A}</a:tableStyleId>
              </a:tblPr>
              <a:tblGrid>
                <a:gridCol w="576064"/>
                <a:gridCol w="1584176"/>
                <a:gridCol w="1808902"/>
                <a:gridCol w="1359450"/>
                <a:gridCol w="2736304"/>
              </a:tblGrid>
              <a:tr h="569759">
                <a:tc>
                  <a:txBody>
                    <a:bodyPr/>
                    <a:lstStyle/>
                    <a:p>
                      <a:pPr>
                        <a:lnSpc>
                          <a:spcPct val="115000"/>
                        </a:lnSpc>
                        <a:spcAft>
                          <a:spcPts val="1000"/>
                        </a:spcAft>
                      </a:pPr>
                      <a:r>
                        <a:rPr lang="ru-RU" sz="1200" dirty="0">
                          <a:effectLst/>
                        </a:rPr>
                        <a:t>5</a:t>
                      </a:r>
                      <a:endParaRPr lang="ru-RU" sz="1200" dirty="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dirty="0">
                          <a:effectLst/>
                        </a:rPr>
                        <a:t>Сулейманова Р.Р.</a:t>
                      </a:r>
                      <a:endParaRPr lang="ru-RU" sz="1200" dirty="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a:effectLst/>
                        </a:rPr>
                        <a:t>11 свидетельств о публикации</a:t>
                      </a:r>
                      <a:endParaRPr lang="ru-RU" sz="120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a:effectLst/>
                        </a:rPr>
                        <a:t>Всероссийский</a:t>
                      </a:r>
                      <a:endParaRPr lang="ru-RU" sz="120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a:effectLst/>
                        </a:rPr>
                        <a:t>Социальный сеть взаимовыручки для учителей «Инфоурок» и «Продленка»</a:t>
                      </a:r>
                      <a:endParaRPr lang="ru-RU" sz="1200">
                        <a:effectLst/>
                        <a:latin typeface="Calibri"/>
                        <a:ea typeface="Calibri"/>
                        <a:cs typeface="Times New Roman"/>
                      </a:endParaRPr>
                    </a:p>
                  </a:txBody>
                  <a:tcPr marL="61930" marR="61930" marT="0" marB="0"/>
                </a:tc>
              </a:tr>
              <a:tr h="3956203">
                <a:tc>
                  <a:txBody>
                    <a:bodyPr/>
                    <a:lstStyle/>
                    <a:p>
                      <a:pPr>
                        <a:lnSpc>
                          <a:spcPct val="115000"/>
                        </a:lnSpc>
                        <a:spcAft>
                          <a:spcPts val="1000"/>
                        </a:spcAft>
                      </a:pPr>
                      <a:r>
                        <a:rPr lang="ru-RU" sz="1200">
                          <a:effectLst/>
                        </a:rPr>
                        <a:t>6</a:t>
                      </a:r>
                      <a:endParaRPr lang="ru-RU" sz="120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dirty="0" err="1">
                          <a:effectLst/>
                        </a:rPr>
                        <a:t>Ниязбаев</a:t>
                      </a:r>
                      <a:r>
                        <a:rPr lang="ru-RU" sz="1200" dirty="0">
                          <a:effectLst/>
                        </a:rPr>
                        <a:t> В.И.</a:t>
                      </a:r>
                      <a:endParaRPr lang="ru-RU" sz="1200" dirty="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dirty="0">
                          <a:effectLst/>
                        </a:rPr>
                        <a:t>8 свидетельств о публикации</a:t>
                      </a:r>
                    </a:p>
                    <a:p>
                      <a:pPr>
                        <a:lnSpc>
                          <a:spcPct val="115000"/>
                        </a:lnSpc>
                        <a:spcAft>
                          <a:spcPts val="1000"/>
                        </a:spcAft>
                      </a:pPr>
                      <a:r>
                        <a:rPr lang="ru-RU" sz="1200" dirty="0">
                          <a:effectLst/>
                        </a:rPr>
                        <a:t> </a:t>
                      </a:r>
                    </a:p>
                    <a:p>
                      <a:pPr>
                        <a:lnSpc>
                          <a:spcPct val="115000"/>
                        </a:lnSpc>
                        <a:spcAft>
                          <a:spcPts val="1000"/>
                        </a:spcAft>
                      </a:pPr>
                      <a:r>
                        <a:rPr lang="ru-RU" sz="1200" dirty="0">
                          <a:effectLst/>
                        </a:rPr>
                        <a:t>Диплом участника</a:t>
                      </a:r>
                    </a:p>
                    <a:p>
                      <a:pPr>
                        <a:lnSpc>
                          <a:spcPct val="115000"/>
                        </a:lnSpc>
                        <a:spcAft>
                          <a:spcPts val="1000"/>
                        </a:spcAft>
                      </a:pPr>
                      <a:r>
                        <a:rPr lang="ru-RU" sz="1200" dirty="0">
                          <a:effectLst/>
                        </a:rPr>
                        <a:t>Сертификат участника </a:t>
                      </a:r>
                    </a:p>
                    <a:p>
                      <a:pPr>
                        <a:lnSpc>
                          <a:spcPct val="115000"/>
                        </a:lnSpc>
                        <a:spcAft>
                          <a:spcPts val="1000"/>
                        </a:spcAft>
                      </a:pPr>
                      <a:r>
                        <a:rPr lang="ru-RU" sz="1200" dirty="0">
                          <a:effectLst/>
                        </a:rPr>
                        <a:t> </a:t>
                      </a:r>
                    </a:p>
                    <a:p>
                      <a:pPr>
                        <a:lnSpc>
                          <a:spcPct val="115000"/>
                        </a:lnSpc>
                        <a:spcAft>
                          <a:spcPts val="1000"/>
                        </a:spcAft>
                      </a:pPr>
                      <a:r>
                        <a:rPr lang="ru-RU" sz="1200" dirty="0">
                          <a:effectLst/>
                        </a:rPr>
                        <a:t>Сертификат участника </a:t>
                      </a:r>
                    </a:p>
                    <a:p>
                      <a:pPr>
                        <a:lnSpc>
                          <a:spcPct val="115000"/>
                        </a:lnSpc>
                        <a:spcAft>
                          <a:spcPts val="1000"/>
                        </a:spcAft>
                      </a:pPr>
                      <a:r>
                        <a:rPr lang="ru-RU" sz="1200" dirty="0">
                          <a:effectLst/>
                        </a:rPr>
                        <a:t> </a:t>
                      </a:r>
                    </a:p>
                    <a:p>
                      <a:pPr>
                        <a:lnSpc>
                          <a:spcPct val="115000"/>
                        </a:lnSpc>
                        <a:spcAft>
                          <a:spcPts val="1000"/>
                        </a:spcAft>
                      </a:pPr>
                      <a:r>
                        <a:rPr lang="ru-RU" sz="1200" dirty="0">
                          <a:effectLst/>
                        </a:rPr>
                        <a:t>Сертификат участника</a:t>
                      </a:r>
                    </a:p>
                    <a:p>
                      <a:pPr>
                        <a:lnSpc>
                          <a:spcPct val="115000"/>
                        </a:lnSpc>
                        <a:spcAft>
                          <a:spcPts val="1000"/>
                        </a:spcAft>
                      </a:pPr>
                      <a:r>
                        <a:rPr lang="ru-RU" sz="1200" dirty="0">
                          <a:effectLst/>
                        </a:rPr>
                        <a:t> Сертификат участника</a:t>
                      </a:r>
                      <a:endParaRPr lang="ru-RU" sz="1200" dirty="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dirty="0">
                          <a:effectLst/>
                        </a:rPr>
                        <a:t>Всероссийский</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Республиканский</a:t>
                      </a:r>
                    </a:p>
                    <a:p>
                      <a:pPr>
                        <a:lnSpc>
                          <a:spcPct val="115000"/>
                        </a:lnSpc>
                        <a:spcAft>
                          <a:spcPts val="1000"/>
                        </a:spcAft>
                      </a:pPr>
                      <a:r>
                        <a:rPr lang="ru-RU" sz="1200" dirty="0">
                          <a:effectLst/>
                        </a:rPr>
                        <a:t> </a:t>
                      </a:r>
                    </a:p>
                    <a:p>
                      <a:pPr>
                        <a:lnSpc>
                          <a:spcPct val="115000"/>
                        </a:lnSpc>
                        <a:spcAft>
                          <a:spcPts val="1000"/>
                        </a:spcAft>
                      </a:pPr>
                      <a:r>
                        <a:rPr lang="ru-RU" sz="1200" dirty="0">
                          <a:effectLst/>
                        </a:rPr>
                        <a:t>Региональный</a:t>
                      </a:r>
                    </a:p>
                    <a:p>
                      <a:pPr>
                        <a:lnSpc>
                          <a:spcPct val="115000"/>
                        </a:lnSpc>
                        <a:spcAft>
                          <a:spcPts val="1000"/>
                        </a:spcAft>
                      </a:pPr>
                      <a:r>
                        <a:rPr lang="ru-RU" sz="1200" dirty="0">
                          <a:effectLst/>
                        </a:rPr>
                        <a:t> </a:t>
                      </a:r>
                    </a:p>
                    <a:p>
                      <a:pPr>
                        <a:lnSpc>
                          <a:spcPct val="115000"/>
                        </a:lnSpc>
                        <a:spcAft>
                          <a:spcPts val="1000"/>
                        </a:spcAft>
                      </a:pPr>
                      <a:r>
                        <a:rPr lang="ru-RU" sz="1200" dirty="0">
                          <a:effectLst/>
                        </a:rPr>
                        <a:t>Республиканский</a:t>
                      </a:r>
                    </a:p>
                    <a:p>
                      <a:pPr>
                        <a:lnSpc>
                          <a:spcPct val="115000"/>
                        </a:lnSpc>
                        <a:spcAft>
                          <a:spcPts val="1000"/>
                        </a:spcAft>
                      </a:pPr>
                      <a:r>
                        <a:rPr lang="ru-RU" sz="1200" dirty="0">
                          <a:effectLst/>
                        </a:rPr>
                        <a:t> </a:t>
                      </a:r>
                    </a:p>
                    <a:p>
                      <a:pPr>
                        <a:lnSpc>
                          <a:spcPct val="115000"/>
                        </a:lnSpc>
                        <a:spcAft>
                          <a:spcPts val="1000"/>
                        </a:spcAft>
                      </a:pPr>
                      <a:r>
                        <a:rPr lang="ru-RU" sz="1200" dirty="0">
                          <a:effectLst/>
                        </a:rPr>
                        <a:t> </a:t>
                      </a:r>
                    </a:p>
                    <a:p>
                      <a:pPr>
                        <a:lnSpc>
                          <a:spcPct val="115000"/>
                        </a:lnSpc>
                        <a:spcAft>
                          <a:spcPts val="1000"/>
                        </a:spcAft>
                      </a:pPr>
                      <a:r>
                        <a:rPr lang="ru-RU" sz="1200" dirty="0">
                          <a:effectLst/>
                        </a:rPr>
                        <a:t>Республиканский</a:t>
                      </a:r>
                    </a:p>
                    <a:p>
                      <a:pPr>
                        <a:lnSpc>
                          <a:spcPct val="115000"/>
                        </a:lnSpc>
                        <a:spcAft>
                          <a:spcPts val="1000"/>
                        </a:spcAft>
                      </a:pPr>
                      <a:r>
                        <a:rPr lang="ru-RU" sz="1200" dirty="0">
                          <a:effectLst/>
                        </a:rPr>
                        <a:t> </a:t>
                      </a:r>
                    </a:p>
                    <a:p>
                      <a:pPr>
                        <a:lnSpc>
                          <a:spcPct val="115000"/>
                        </a:lnSpc>
                        <a:spcAft>
                          <a:spcPts val="1000"/>
                        </a:spcAft>
                      </a:pPr>
                      <a:r>
                        <a:rPr lang="ru-RU" sz="1200" dirty="0">
                          <a:effectLst/>
                        </a:rPr>
                        <a:t>Муниципальный </a:t>
                      </a:r>
                      <a:endParaRPr lang="ru-RU" sz="1200" dirty="0">
                        <a:effectLst/>
                        <a:latin typeface="Calibri"/>
                        <a:ea typeface="Calibri"/>
                        <a:cs typeface="Times New Roman"/>
                      </a:endParaRPr>
                    </a:p>
                  </a:txBody>
                  <a:tcPr marL="61930" marR="61930" marT="0" marB="0"/>
                </a:tc>
                <a:tc>
                  <a:txBody>
                    <a:bodyPr/>
                    <a:lstStyle/>
                    <a:p>
                      <a:pPr>
                        <a:lnSpc>
                          <a:spcPct val="115000"/>
                        </a:lnSpc>
                        <a:spcAft>
                          <a:spcPts val="1000"/>
                        </a:spcAft>
                      </a:pPr>
                      <a:r>
                        <a:rPr lang="ru-RU" sz="1200" dirty="0">
                          <a:effectLst/>
                        </a:rPr>
                        <a:t>Электронный журнал </a:t>
                      </a:r>
                      <a:r>
                        <a:rPr lang="ru-RU" sz="1200" dirty="0" err="1">
                          <a:effectLst/>
                        </a:rPr>
                        <a:t>педматериалов</a:t>
                      </a:r>
                      <a:r>
                        <a:rPr lang="ru-RU" sz="1200" dirty="0">
                          <a:effectLst/>
                        </a:rPr>
                        <a:t> «</a:t>
                      </a:r>
                      <a:r>
                        <a:rPr lang="ru-RU" sz="1200" dirty="0" err="1">
                          <a:effectLst/>
                        </a:rPr>
                        <a:t>Эдукон</a:t>
                      </a:r>
                      <a:r>
                        <a:rPr lang="ru-RU" sz="1200" dirty="0">
                          <a:effectLst/>
                        </a:rPr>
                        <a:t>»</a:t>
                      </a:r>
                    </a:p>
                    <a:p>
                      <a:pPr>
                        <a:lnSpc>
                          <a:spcPct val="115000"/>
                        </a:lnSpc>
                        <a:spcAft>
                          <a:spcPts val="1000"/>
                        </a:spcAft>
                      </a:pPr>
                      <a:r>
                        <a:rPr lang="ru-RU" sz="1200" dirty="0">
                          <a:effectLst/>
                        </a:rPr>
                        <a:t>Социальный сеть взаимовыручки для учителей «</a:t>
                      </a:r>
                      <a:r>
                        <a:rPr lang="ru-RU" sz="1200" dirty="0" err="1">
                          <a:effectLst/>
                        </a:rPr>
                        <a:t>Инфоурок</a:t>
                      </a:r>
                      <a:r>
                        <a:rPr lang="ru-RU" sz="1200" dirty="0">
                          <a:effectLst/>
                        </a:rPr>
                        <a:t>»</a:t>
                      </a:r>
                    </a:p>
                    <a:p>
                      <a:pPr>
                        <a:lnSpc>
                          <a:spcPct val="115000"/>
                        </a:lnSpc>
                        <a:spcAft>
                          <a:spcPts val="1000"/>
                        </a:spcAft>
                      </a:pPr>
                      <a:r>
                        <a:rPr lang="ru-RU" sz="1200" dirty="0">
                          <a:effectLst/>
                        </a:rPr>
                        <a:t>Нобелевские надежды КНИТУ-2014</a:t>
                      </a:r>
                    </a:p>
                    <a:p>
                      <a:pPr>
                        <a:lnSpc>
                          <a:spcPct val="115000"/>
                        </a:lnSpc>
                        <a:spcAft>
                          <a:spcPts val="1000"/>
                        </a:spcAft>
                      </a:pPr>
                      <a:r>
                        <a:rPr lang="ru-RU" sz="1200" dirty="0" err="1">
                          <a:effectLst/>
                        </a:rPr>
                        <a:t>Семенар</a:t>
                      </a:r>
                      <a:r>
                        <a:rPr lang="ru-RU" sz="1200" dirty="0">
                          <a:effectLst/>
                        </a:rPr>
                        <a:t> организации образовательного процесса с учетом ФГОС</a:t>
                      </a:r>
                    </a:p>
                    <a:p>
                      <a:pPr>
                        <a:lnSpc>
                          <a:spcPct val="115000"/>
                        </a:lnSpc>
                        <a:spcAft>
                          <a:spcPts val="1000"/>
                        </a:spcAft>
                      </a:pPr>
                      <a:r>
                        <a:rPr lang="ru-RU" sz="1200" dirty="0">
                          <a:effectLst/>
                        </a:rPr>
                        <a:t>Пути повышения качества физико-математического образования  с системе подготовки  уч-ся к ГИА</a:t>
                      </a:r>
                    </a:p>
                    <a:p>
                      <a:pPr>
                        <a:lnSpc>
                          <a:spcPct val="115000"/>
                        </a:lnSpc>
                        <a:spcAft>
                          <a:spcPts val="1000"/>
                        </a:spcAft>
                      </a:pPr>
                      <a:r>
                        <a:rPr lang="ru-RU" sz="1200" dirty="0">
                          <a:effectLst/>
                        </a:rPr>
                        <a:t>Особенности подготовки к ГИА по математике и физики</a:t>
                      </a:r>
                    </a:p>
                    <a:p>
                      <a:pPr>
                        <a:lnSpc>
                          <a:spcPct val="115000"/>
                        </a:lnSpc>
                        <a:spcAft>
                          <a:spcPts val="1000"/>
                        </a:spcAft>
                      </a:pPr>
                      <a:r>
                        <a:rPr lang="ru-RU" sz="1200" dirty="0">
                          <a:effectLst/>
                        </a:rPr>
                        <a:t>Подготовка стендового доклада в рамках зональной конференции посвященной к Году математики</a:t>
                      </a:r>
                      <a:endParaRPr lang="ru-RU" sz="1200" dirty="0">
                        <a:effectLst/>
                        <a:latin typeface="Calibri"/>
                        <a:ea typeface="Calibri"/>
                        <a:cs typeface="Times New Roman"/>
                      </a:endParaRPr>
                    </a:p>
                  </a:txBody>
                  <a:tcPr marL="61930" marR="61930" marT="0" marB="0"/>
                </a:tc>
              </a:tr>
            </a:tbl>
          </a:graphicData>
        </a:graphic>
      </p:graphicFrame>
    </p:spTree>
    <p:extLst>
      <p:ext uri="{BB962C8B-B14F-4D97-AF65-F5344CB8AC3E}">
        <p14:creationId xmlns:p14="http://schemas.microsoft.com/office/powerpoint/2010/main" val="35136223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693785969"/>
              </p:ext>
            </p:extLst>
          </p:nvPr>
        </p:nvGraphicFramePr>
        <p:xfrm>
          <a:off x="539553" y="1772816"/>
          <a:ext cx="7920879" cy="2966212"/>
        </p:xfrm>
        <a:graphic>
          <a:graphicData uri="http://schemas.openxmlformats.org/drawingml/2006/table">
            <a:tbl>
              <a:tblPr firstRow="1" firstCol="1" lastRow="1" lastCol="1" bandRow="1" bandCol="1">
                <a:tableStyleId>{5C22544A-7EE6-4342-B048-85BDC9FD1C3A}</a:tableStyleId>
              </a:tblPr>
              <a:tblGrid>
                <a:gridCol w="504055"/>
                <a:gridCol w="1656184"/>
                <a:gridCol w="1599586"/>
                <a:gridCol w="1928806"/>
                <a:gridCol w="2232248"/>
              </a:tblGrid>
              <a:tr h="1177290">
                <a:tc>
                  <a:txBody>
                    <a:bodyPr/>
                    <a:lstStyle/>
                    <a:p>
                      <a:pPr>
                        <a:lnSpc>
                          <a:spcPct val="115000"/>
                        </a:lnSpc>
                        <a:spcAft>
                          <a:spcPts val="1000"/>
                        </a:spcAft>
                      </a:pPr>
                      <a:r>
                        <a:rPr lang="ru-RU" sz="1800" dirty="0">
                          <a:effectLst/>
                        </a:rPr>
                        <a:t>7</a:t>
                      </a:r>
                      <a:endParaRPr lang="ru-RU" sz="18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dirty="0">
                          <a:effectLst/>
                        </a:rPr>
                        <a:t>Ермакова Л.Р.</a:t>
                      </a:r>
                      <a:endParaRPr lang="ru-RU" sz="18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dirty="0">
                          <a:effectLst/>
                        </a:rPr>
                        <a:t>Свидетельство за руководство</a:t>
                      </a:r>
                    </a:p>
                    <a:p>
                      <a:pPr>
                        <a:lnSpc>
                          <a:spcPct val="115000"/>
                        </a:lnSpc>
                        <a:spcAft>
                          <a:spcPts val="1000"/>
                        </a:spcAft>
                      </a:pPr>
                      <a:r>
                        <a:rPr lang="ru-RU" sz="1800" dirty="0">
                          <a:effectLst/>
                        </a:rPr>
                        <a:t>Сертификат участника</a:t>
                      </a:r>
                      <a:endParaRPr lang="ru-RU" sz="18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dirty="0">
                          <a:effectLst/>
                        </a:rPr>
                        <a:t>Республиканский</a:t>
                      </a:r>
                    </a:p>
                    <a:p>
                      <a:pPr>
                        <a:lnSpc>
                          <a:spcPct val="115000"/>
                        </a:lnSpc>
                        <a:spcAft>
                          <a:spcPts val="1000"/>
                        </a:spcAft>
                      </a:pPr>
                      <a:r>
                        <a:rPr lang="ru-RU" sz="1800" dirty="0">
                          <a:effectLst/>
                        </a:rPr>
                        <a:t> </a:t>
                      </a:r>
                    </a:p>
                    <a:p>
                      <a:pPr>
                        <a:lnSpc>
                          <a:spcPct val="115000"/>
                        </a:lnSpc>
                        <a:spcAft>
                          <a:spcPts val="1000"/>
                        </a:spcAft>
                      </a:pPr>
                      <a:r>
                        <a:rPr lang="ru-RU" sz="1800" dirty="0">
                          <a:effectLst/>
                        </a:rPr>
                        <a:t>республиканский</a:t>
                      </a:r>
                      <a:endParaRPr lang="ru-RU" sz="1800" dirty="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dirty="0" err="1">
                          <a:effectLst/>
                        </a:rPr>
                        <a:t>Поволжеская</a:t>
                      </a:r>
                      <a:r>
                        <a:rPr lang="ru-RU" sz="1800" dirty="0">
                          <a:effectLst/>
                        </a:rPr>
                        <a:t> юношеская научно-исследовательская </a:t>
                      </a:r>
                      <a:r>
                        <a:rPr lang="ru-RU" sz="1800" dirty="0" err="1">
                          <a:effectLst/>
                        </a:rPr>
                        <a:t>конференция»Я</a:t>
                      </a:r>
                      <a:r>
                        <a:rPr lang="ru-RU" sz="1800" dirty="0">
                          <a:effectLst/>
                        </a:rPr>
                        <a:t>- исследователь»</a:t>
                      </a:r>
                    </a:p>
                    <a:p>
                      <a:pPr>
                        <a:lnSpc>
                          <a:spcPct val="115000"/>
                        </a:lnSpc>
                        <a:spcAft>
                          <a:spcPts val="1000"/>
                        </a:spcAft>
                      </a:pPr>
                      <a:r>
                        <a:rPr lang="ru-RU" sz="1800" dirty="0">
                          <a:effectLst/>
                        </a:rPr>
                        <a:t>«Рождественские чтения»</a:t>
                      </a:r>
                      <a:endParaRPr lang="ru-RU" sz="1800" dirty="0">
                        <a:effectLst/>
                        <a:latin typeface="Calibri"/>
                        <a:ea typeface="Calibri"/>
                        <a:cs typeface="Times New Roman"/>
                      </a:endParaRPr>
                    </a:p>
                  </a:txBody>
                  <a:tcPr marL="68580" marR="68580" marT="0" marB="0"/>
                </a:tc>
              </a:tr>
              <a:tr h="268605">
                <a:tc>
                  <a:txBody>
                    <a:bodyPr/>
                    <a:lstStyle/>
                    <a:p>
                      <a:pPr>
                        <a:lnSpc>
                          <a:spcPct val="115000"/>
                        </a:lnSpc>
                        <a:spcAft>
                          <a:spcPts val="1000"/>
                        </a:spcAft>
                      </a:pPr>
                      <a:r>
                        <a:rPr lang="ru-RU" sz="1800">
                          <a:effectLst/>
                        </a:rPr>
                        <a:t>8</a:t>
                      </a:r>
                      <a:endParaRPr lang="ru-RU" sz="180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a:effectLst/>
                        </a:rPr>
                        <a:t>Заляева Р.М.</a:t>
                      </a:r>
                      <a:endParaRPr lang="ru-RU" sz="180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a:effectLst/>
                        </a:rPr>
                        <a:t>Диплом</a:t>
                      </a:r>
                      <a:endParaRPr lang="ru-RU" sz="180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a:effectLst/>
                        </a:rPr>
                        <a:t>Всероссийский</a:t>
                      </a:r>
                      <a:endParaRPr lang="ru-RU" sz="1800">
                        <a:effectLst/>
                        <a:latin typeface="Calibri"/>
                        <a:ea typeface="Calibri"/>
                        <a:cs typeface="Times New Roman"/>
                      </a:endParaRPr>
                    </a:p>
                  </a:txBody>
                  <a:tcPr marL="68580" marR="68580" marT="0" marB="0"/>
                </a:tc>
                <a:tc>
                  <a:txBody>
                    <a:bodyPr/>
                    <a:lstStyle/>
                    <a:p>
                      <a:pPr>
                        <a:lnSpc>
                          <a:spcPct val="115000"/>
                        </a:lnSpc>
                        <a:spcAft>
                          <a:spcPts val="1000"/>
                        </a:spcAft>
                      </a:pPr>
                      <a:r>
                        <a:rPr lang="ru-RU" sz="1800" dirty="0">
                          <a:effectLst/>
                        </a:rPr>
                        <a:t>«Учитель цифрового века»</a:t>
                      </a:r>
                      <a:endParaRPr lang="ru-RU"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8732366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89493470"/>
              </p:ext>
            </p:extLst>
          </p:nvPr>
        </p:nvGraphicFramePr>
        <p:xfrm>
          <a:off x="467545" y="764704"/>
          <a:ext cx="8280919" cy="4770299"/>
        </p:xfrm>
        <a:graphic>
          <a:graphicData uri="http://schemas.openxmlformats.org/drawingml/2006/table">
            <a:tbl>
              <a:tblPr firstRow="1" firstCol="1" lastRow="1" lastCol="1" bandRow="1" bandCol="1">
                <a:tableStyleId>{5C22544A-7EE6-4342-B048-85BDC9FD1C3A}</a:tableStyleId>
              </a:tblPr>
              <a:tblGrid>
                <a:gridCol w="576063"/>
                <a:gridCol w="1296144"/>
                <a:gridCol w="1751661"/>
                <a:gridCol w="989860"/>
                <a:gridCol w="2299039"/>
                <a:gridCol w="1368152"/>
              </a:tblGrid>
              <a:tr h="1062732">
                <a:tc>
                  <a:txBody>
                    <a:bodyPr/>
                    <a:lstStyle/>
                    <a:p>
                      <a:pPr algn="ctr">
                        <a:lnSpc>
                          <a:spcPct val="115000"/>
                        </a:lnSpc>
                        <a:spcAft>
                          <a:spcPts val="1000"/>
                        </a:spcAft>
                      </a:pPr>
                      <a:r>
                        <a:rPr lang="ru-RU" sz="1200" dirty="0">
                          <a:effectLst/>
                        </a:rPr>
                        <a:t>Год</a:t>
                      </a:r>
                      <a:endParaRPr lang="ru-RU" sz="1200" dirty="0">
                        <a:effectLst/>
                        <a:latin typeface="Calibri"/>
                        <a:ea typeface="Calibri"/>
                        <a:cs typeface="Times New Roman"/>
                      </a:endParaRPr>
                    </a:p>
                  </a:txBody>
                  <a:tcPr marL="49506" marR="49506" marT="0" marB="0"/>
                </a:tc>
                <a:tc>
                  <a:txBody>
                    <a:bodyPr/>
                    <a:lstStyle/>
                    <a:p>
                      <a:pPr algn="ctr">
                        <a:lnSpc>
                          <a:spcPct val="115000"/>
                        </a:lnSpc>
                        <a:spcAft>
                          <a:spcPts val="1000"/>
                        </a:spcAft>
                      </a:pPr>
                      <a:r>
                        <a:rPr lang="ru-RU" sz="1200" dirty="0">
                          <a:effectLst/>
                        </a:rPr>
                        <a:t>ФИО учащегося</a:t>
                      </a:r>
                      <a:endParaRPr lang="ru-RU" sz="1200" dirty="0">
                        <a:effectLst/>
                        <a:latin typeface="Calibri"/>
                        <a:ea typeface="Calibri"/>
                        <a:cs typeface="Times New Roman"/>
                      </a:endParaRPr>
                    </a:p>
                  </a:txBody>
                  <a:tcPr marL="49506" marR="49506" marT="0" marB="0"/>
                </a:tc>
                <a:tc>
                  <a:txBody>
                    <a:bodyPr/>
                    <a:lstStyle/>
                    <a:p>
                      <a:pPr algn="ctr">
                        <a:lnSpc>
                          <a:spcPct val="115000"/>
                        </a:lnSpc>
                        <a:spcAft>
                          <a:spcPts val="1000"/>
                        </a:spcAft>
                      </a:pPr>
                      <a:r>
                        <a:rPr lang="ru-RU" sz="1200" dirty="0">
                          <a:effectLst/>
                        </a:rPr>
                        <a:t>Класс, </a:t>
                      </a:r>
                    </a:p>
                    <a:p>
                      <a:pPr algn="ctr">
                        <a:lnSpc>
                          <a:spcPct val="115000"/>
                        </a:lnSpc>
                        <a:spcAft>
                          <a:spcPts val="1000"/>
                        </a:spcAft>
                      </a:pPr>
                      <a:r>
                        <a:rPr lang="ru-RU" sz="1200" dirty="0">
                          <a:effectLst/>
                        </a:rPr>
                        <a:t>ФИО учителя</a:t>
                      </a:r>
                      <a:endParaRPr lang="ru-RU" sz="1200" dirty="0">
                        <a:effectLst/>
                        <a:latin typeface="Calibri"/>
                        <a:ea typeface="Calibri"/>
                        <a:cs typeface="Times New Roman"/>
                      </a:endParaRPr>
                    </a:p>
                  </a:txBody>
                  <a:tcPr marL="49506" marR="49506" marT="0" marB="0"/>
                </a:tc>
                <a:tc>
                  <a:txBody>
                    <a:bodyPr/>
                    <a:lstStyle/>
                    <a:p>
                      <a:pPr algn="ctr">
                        <a:lnSpc>
                          <a:spcPct val="115000"/>
                        </a:lnSpc>
                        <a:spcAft>
                          <a:spcPts val="1000"/>
                        </a:spcAft>
                      </a:pPr>
                      <a:r>
                        <a:rPr lang="ru-RU" sz="1200">
                          <a:effectLst/>
                        </a:rPr>
                        <a:t>Название конкурса</a:t>
                      </a:r>
                      <a:endParaRPr lang="ru-RU" sz="1200">
                        <a:effectLst/>
                        <a:latin typeface="Calibri"/>
                        <a:ea typeface="Calibri"/>
                        <a:cs typeface="Times New Roman"/>
                      </a:endParaRPr>
                    </a:p>
                  </a:txBody>
                  <a:tcPr marL="49506" marR="49506" marT="0" marB="0"/>
                </a:tc>
                <a:tc>
                  <a:txBody>
                    <a:bodyPr/>
                    <a:lstStyle/>
                    <a:p>
                      <a:pPr marR="731520" algn="ctr">
                        <a:lnSpc>
                          <a:spcPct val="115000"/>
                        </a:lnSpc>
                        <a:spcAft>
                          <a:spcPts val="1000"/>
                        </a:spcAft>
                      </a:pPr>
                      <a:r>
                        <a:rPr lang="ru-RU" sz="1200">
                          <a:effectLst/>
                        </a:rPr>
                        <a:t>Уровень участия (район, респуб., всерос, регион. и т.д.)</a:t>
                      </a:r>
                      <a:endParaRPr lang="ru-RU" sz="1200">
                        <a:effectLst/>
                        <a:latin typeface="Calibri"/>
                        <a:ea typeface="Calibri"/>
                        <a:cs typeface="Times New Roman"/>
                      </a:endParaRPr>
                    </a:p>
                  </a:txBody>
                  <a:tcPr marL="49506" marR="49506" marT="0" marB="0"/>
                </a:tc>
                <a:tc>
                  <a:txBody>
                    <a:bodyPr/>
                    <a:lstStyle/>
                    <a:p>
                      <a:pPr algn="ctr">
                        <a:lnSpc>
                          <a:spcPct val="115000"/>
                        </a:lnSpc>
                        <a:spcAft>
                          <a:spcPts val="1000"/>
                        </a:spcAft>
                      </a:pPr>
                      <a:r>
                        <a:rPr lang="ru-RU" sz="1200">
                          <a:effectLst/>
                        </a:rPr>
                        <a:t>Результат (место, грамота, диплом участника, сетрификат и др.)</a:t>
                      </a:r>
                      <a:endParaRPr lang="ru-RU" sz="1200">
                        <a:effectLst/>
                        <a:latin typeface="Calibri"/>
                        <a:ea typeface="Calibri"/>
                        <a:cs typeface="Times New Roman"/>
                      </a:endParaRPr>
                    </a:p>
                  </a:txBody>
                  <a:tcPr marL="49506" marR="49506" marT="0" marB="0"/>
                </a:tc>
              </a:tr>
              <a:tr h="1641404">
                <a:tc>
                  <a:txBody>
                    <a:bodyPr/>
                    <a:lstStyle/>
                    <a:p>
                      <a:pPr algn="ctr">
                        <a:lnSpc>
                          <a:spcPct val="115000"/>
                        </a:lnSpc>
                        <a:spcAft>
                          <a:spcPts val="1000"/>
                        </a:spcAft>
                      </a:pPr>
                      <a:r>
                        <a:rPr lang="tt-RU" sz="1200">
                          <a:effectLst/>
                        </a:rPr>
                        <a:t>21.11</a:t>
                      </a:r>
                      <a:endParaRPr lang="ru-RU" sz="1200">
                        <a:effectLst/>
                      </a:endParaRPr>
                    </a:p>
                    <a:p>
                      <a:pPr algn="ctr">
                        <a:lnSpc>
                          <a:spcPct val="115000"/>
                        </a:lnSpc>
                        <a:spcAft>
                          <a:spcPts val="1000"/>
                        </a:spcAft>
                      </a:pPr>
                      <a:r>
                        <a:rPr lang="tt-RU" sz="1200">
                          <a:effectLst/>
                        </a:rPr>
                        <a:t>2014</a:t>
                      </a:r>
                      <a:endParaRPr lang="ru-RU" sz="1200">
                        <a:effectLst/>
                        <a:latin typeface="Calibri"/>
                        <a:ea typeface="Calibri"/>
                        <a:cs typeface="Times New Roman"/>
                      </a:endParaRPr>
                    </a:p>
                  </a:txBody>
                  <a:tcPr marL="49506" marR="49506" marT="0" marB="0"/>
                </a:tc>
                <a:tc>
                  <a:txBody>
                    <a:bodyPr/>
                    <a:lstStyle/>
                    <a:p>
                      <a:pPr algn="l">
                        <a:lnSpc>
                          <a:spcPct val="115000"/>
                        </a:lnSpc>
                        <a:spcAft>
                          <a:spcPts val="1000"/>
                        </a:spcAft>
                      </a:pPr>
                      <a:r>
                        <a:rPr lang="tt-RU" sz="1200" dirty="0">
                          <a:solidFill>
                            <a:schemeClr val="bg1"/>
                          </a:solidFill>
                          <a:effectLst/>
                        </a:rPr>
                        <a:t>1. Абдухакимова Л 2. Мадрахимов Р</a:t>
                      </a:r>
                      <a:endParaRPr lang="ru-RU" sz="1200" dirty="0">
                        <a:solidFill>
                          <a:schemeClr val="bg1"/>
                        </a:solidFill>
                        <a:effectLst/>
                      </a:endParaRPr>
                    </a:p>
                    <a:p>
                      <a:pPr algn="l">
                        <a:lnSpc>
                          <a:spcPct val="115000"/>
                        </a:lnSpc>
                        <a:spcAft>
                          <a:spcPts val="1000"/>
                        </a:spcAft>
                      </a:pPr>
                      <a:r>
                        <a:rPr lang="tt-RU" sz="1200" dirty="0">
                          <a:solidFill>
                            <a:schemeClr val="bg1"/>
                          </a:solidFill>
                          <a:effectLst/>
                        </a:rPr>
                        <a:t>3. Лотфуллин И </a:t>
                      </a:r>
                      <a:endParaRPr lang="ru-RU" sz="1200" dirty="0">
                        <a:solidFill>
                          <a:schemeClr val="bg1"/>
                        </a:solidFill>
                        <a:effectLst/>
                      </a:endParaRPr>
                    </a:p>
                    <a:p>
                      <a:pPr algn="l">
                        <a:lnSpc>
                          <a:spcPct val="115000"/>
                        </a:lnSpc>
                        <a:spcAft>
                          <a:spcPts val="1000"/>
                        </a:spcAft>
                      </a:pPr>
                      <a:r>
                        <a:rPr lang="tt-RU" sz="1200" dirty="0">
                          <a:solidFill>
                            <a:schemeClr val="bg1"/>
                          </a:solidFill>
                          <a:effectLst/>
                        </a:rPr>
                        <a:t>4. Борисова Д</a:t>
                      </a:r>
                      <a:endParaRPr lang="ru-RU" sz="1200" dirty="0">
                        <a:solidFill>
                          <a:schemeClr val="bg1"/>
                        </a:solidFill>
                        <a:effectLst/>
                      </a:endParaRPr>
                    </a:p>
                    <a:p>
                      <a:pPr algn="l">
                        <a:lnSpc>
                          <a:spcPct val="115000"/>
                        </a:lnSpc>
                        <a:spcAft>
                          <a:spcPts val="1000"/>
                        </a:spcAft>
                      </a:pPr>
                      <a:r>
                        <a:rPr lang="tt-RU" sz="1200" dirty="0">
                          <a:solidFill>
                            <a:schemeClr val="bg1"/>
                          </a:solidFill>
                          <a:effectLst/>
                        </a:rPr>
                        <a:t>5. Мехамадиев И</a:t>
                      </a:r>
                      <a:endParaRPr lang="ru-RU" sz="1200" dirty="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just">
                        <a:lnSpc>
                          <a:spcPct val="115000"/>
                        </a:lnSpc>
                        <a:spcAft>
                          <a:spcPts val="1000"/>
                        </a:spcAft>
                      </a:pPr>
                      <a:r>
                        <a:rPr lang="tt-RU" sz="1200" dirty="0">
                          <a:solidFill>
                            <a:schemeClr val="bg1"/>
                          </a:solidFill>
                          <a:effectLst/>
                        </a:rPr>
                        <a:t>2 кл, Закирова Р.Г</a:t>
                      </a:r>
                      <a:endParaRPr lang="ru-RU" sz="1200" dirty="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ctr">
                        <a:lnSpc>
                          <a:spcPct val="115000"/>
                        </a:lnSpc>
                        <a:spcAft>
                          <a:spcPts val="1000"/>
                        </a:spcAft>
                      </a:pPr>
                      <a:r>
                        <a:rPr lang="tt-RU" sz="1200" dirty="0">
                          <a:solidFill>
                            <a:schemeClr val="bg1"/>
                          </a:solidFill>
                          <a:effectLst/>
                        </a:rPr>
                        <a:t>“Пятое колесо”</a:t>
                      </a:r>
                      <a:endParaRPr lang="ru-RU" sz="1200" dirty="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l">
                        <a:lnSpc>
                          <a:spcPct val="115000"/>
                        </a:lnSpc>
                        <a:spcAft>
                          <a:spcPts val="1000"/>
                        </a:spcAft>
                      </a:pPr>
                      <a:r>
                        <a:rPr lang="tt-RU" sz="1200" dirty="0">
                          <a:solidFill>
                            <a:schemeClr val="bg1"/>
                          </a:solidFill>
                          <a:effectLst/>
                        </a:rPr>
                        <a:t>Республиканский конкурс-выставка поделок из природного и бросового материала</a:t>
                      </a:r>
                      <a:endParaRPr lang="ru-RU" sz="1200" dirty="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l">
                        <a:lnSpc>
                          <a:spcPct val="115000"/>
                        </a:lnSpc>
                        <a:spcAft>
                          <a:spcPts val="1000"/>
                        </a:spcAft>
                      </a:pPr>
                      <a:r>
                        <a:rPr lang="tt-RU" sz="1200">
                          <a:effectLst/>
                        </a:rPr>
                        <a:t>Свидетельство участника</a:t>
                      </a:r>
                      <a:endParaRPr lang="ru-RU" sz="1200">
                        <a:effectLst/>
                        <a:latin typeface="Calibri"/>
                        <a:ea typeface="Calibri"/>
                        <a:cs typeface="Times New Roman"/>
                      </a:endParaRPr>
                    </a:p>
                  </a:txBody>
                  <a:tcPr marL="49506" marR="49506" marT="0" marB="0"/>
                </a:tc>
              </a:tr>
              <a:tr h="607276">
                <a:tc>
                  <a:txBody>
                    <a:bodyPr/>
                    <a:lstStyle/>
                    <a:p>
                      <a:pPr algn="ctr">
                        <a:lnSpc>
                          <a:spcPct val="115000"/>
                        </a:lnSpc>
                        <a:spcAft>
                          <a:spcPts val="1000"/>
                        </a:spcAft>
                      </a:pPr>
                      <a:r>
                        <a:rPr lang="tt-RU" sz="1200">
                          <a:effectLst/>
                        </a:rPr>
                        <a:t> </a:t>
                      </a:r>
                      <a:endParaRPr lang="ru-RU" sz="1200">
                        <a:effectLst/>
                        <a:latin typeface="Calibri"/>
                        <a:ea typeface="Calibri"/>
                        <a:cs typeface="Times New Roman"/>
                      </a:endParaRPr>
                    </a:p>
                  </a:txBody>
                  <a:tcPr marL="49506" marR="49506" marT="0" marB="0"/>
                </a:tc>
                <a:tc>
                  <a:txBody>
                    <a:bodyPr/>
                    <a:lstStyle/>
                    <a:p>
                      <a:pPr algn="l">
                        <a:lnSpc>
                          <a:spcPct val="115000"/>
                        </a:lnSpc>
                        <a:spcAft>
                          <a:spcPts val="1000"/>
                        </a:spcAft>
                      </a:pPr>
                      <a:r>
                        <a:rPr lang="tt-RU" sz="1200">
                          <a:solidFill>
                            <a:schemeClr val="bg1"/>
                          </a:solidFill>
                          <a:effectLst/>
                        </a:rPr>
                        <a:t>Кузьмин Д.</a:t>
                      </a:r>
                      <a:endParaRPr lang="ru-RU" sz="120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just">
                        <a:lnSpc>
                          <a:spcPct val="115000"/>
                        </a:lnSpc>
                        <a:spcAft>
                          <a:spcPts val="1000"/>
                        </a:spcAft>
                      </a:pPr>
                      <a:r>
                        <a:rPr lang="tt-RU" sz="1200">
                          <a:solidFill>
                            <a:schemeClr val="bg1"/>
                          </a:solidFill>
                          <a:effectLst/>
                        </a:rPr>
                        <a:t>5 кл.Сулейманова Р.Р.</a:t>
                      </a:r>
                      <a:endParaRPr lang="ru-RU" sz="120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ctr">
                        <a:lnSpc>
                          <a:spcPct val="115000"/>
                        </a:lnSpc>
                        <a:spcAft>
                          <a:spcPts val="1000"/>
                        </a:spcAft>
                      </a:pPr>
                      <a:r>
                        <a:rPr lang="tt-RU" sz="1200">
                          <a:solidFill>
                            <a:schemeClr val="bg1"/>
                          </a:solidFill>
                          <a:effectLst/>
                        </a:rPr>
                        <a:t>“Пятое колесо”</a:t>
                      </a:r>
                      <a:endParaRPr lang="ru-RU" sz="120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l">
                        <a:lnSpc>
                          <a:spcPct val="115000"/>
                        </a:lnSpc>
                        <a:spcAft>
                          <a:spcPts val="1000"/>
                        </a:spcAft>
                      </a:pPr>
                      <a:r>
                        <a:rPr lang="tt-RU" sz="1200" dirty="0">
                          <a:solidFill>
                            <a:schemeClr val="bg1"/>
                          </a:solidFill>
                          <a:effectLst/>
                        </a:rPr>
                        <a:t>Республиканский конкурс-выставка поделок из природного и бросового материала</a:t>
                      </a:r>
                      <a:endParaRPr lang="ru-RU" sz="1200" dirty="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l">
                        <a:lnSpc>
                          <a:spcPct val="115000"/>
                        </a:lnSpc>
                        <a:spcAft>
                          <a:spcPts val="1000"/>
                        </a:spcAft>
                      </a:pPr>
                      <a:r>
                        <a:rPr lang="tt-RU" sz="1200">
                          <a:effectLst/>
                        </a:rPr>
                        <a:t>2 место,диплом</a:t>
                      </a:r>
                      <a:endParaRPr lang="ru-RU" sz="1200">
                        <a:effectLst/>
                        <a:latin typeface="Calibri"/>
                        <a:ea typeface="Calibri"/>
                        <a:cs typeface="Times New Roman"/>
                      </a:endParaRPr>
                    </a:p>
                  </a:txBody>
                  <a:tcPr marL="49506" marR="49506" marT="0" marB="0"/>
                </a:tc>
              </a:tr>
              <a:tr h="607276">
                <a:tc>
                  <a:txBody>
                    <a:bodyPr/>
                    <a:lstStyle/>
                    <a:p>
                      <a:pPr algn="ctr">
                        <a:lnSpc>
                          <a:spcPct val="115000"/>
                        </a:lnSpc>
                        <a:spcAft>
                          <a:spcPts val="1000"/>
                        </a:spcAft>
                      </a:pPr>
                      <a:r>
                        <a:rPr lang="tt-RU" sz="1200">
                          <a:effectLst/>
                        </a:rPr>
                        <a:t> </a:t>
                      </a:r>
                      <a:endParaRPr lang="ru-RU" sz="1200">
                        <a:effectLst/>
                        <a:latin typeface="Calibri"/>
                        <a:ea typeface="Calibri"/>
                        <a:cs typeface="Times New Roman"/>
                      </a:endParaRPr>
                    </a:p>
                  </a:txBody>
                  <a:tcPr marL="49506" marR="49506" marT="0" marB="0"/>
                </a:tc>
                <a:tc>
                  <a:txBody>
                    <a:bodyPr/>
                    <a:lstStyle/>
                    <a:p>
                      <a:pPr algn="l">
                        <a:lnSpc>
                          <a:spcPct val="115000"/>
                        </a:lnSpc>
                        <a:spcAft>
                          <a:spcPts val="1000"/>
                        </a:spcAft>
                      </a:pPr>
                      <a:r>
                        <a:rPr lang="tt-RU" sz="1200">
                          <a:solidFill>
                            <a:schemeClr val="bg1"/>
                          </a:solidFill>
                          <a:effectLst/>
                        </a:rPr>
                        <a:t>Шубин Р.</a:t>
                      </a:r>
                      <a:endParaRPr lang="ru-RU" sz="120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just">
                        <a:lnSpc>
                          <a:spcPct val="115000"/>
                        </a:lnSpc>
                        <a:spcAft>
                          <a:spcPts val="1000"/>
                        </a:spcAft>
                      </a:pPr>
                      <a:r>
                        <a:rPr lang="tt-RU" sz="1200">
                          <a:solidFill>
                            <a:schemeClr val="bg1"/>
                          </a:solidFill>
                          <a:effectLst/>
                        </a:rPr>
                        <a:t>4 кл.Сулейманова Р.Р.</a:t>
                      </a:r>
                      <a:endParaRPr lang="ru-RU" sz="120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ctr">
                        <a:lnSpc>
                          <a:spcPct val="115000"/>
                        </a:lnSpc>
                        <a:spcAft>
                          <a:spcPts val="1000"/>
                        </a:spcAft>
                      </a:pPr>
                      <a:r>
                        <a:rPr lang="tt-RU" sz="1200">
                          <a:solidFill>
                            <a:schemeClr val="bg1"/>
                          </a:solidFill>
                          <a:effectLst/>
                        </a:rPr>
                        <a:t>“Пятое колесо”</a:t>
                      </a:r>
                      <a:endParaRPr lang="ru-RU" sz="120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l">
                        <a:lnSpc>
                          <a:spcPct val="115000"/>
                        </a:lnSpc>
                        <a:spcAft>
                          <a:spcPts val="1000"/>
                        </a:spcAft>
                      </a:pPr>
                      <a:r>
                        <a:rPr lang="tt-RU" sz="1200" dirty="0">
                          <a:solidFill>
                            <a:schemeClr val="bg1"/>
                          </a:solidFill>
                          <a:effectLst/>
                        </a:rPr>
                        <a:t>Республиканский конкурс-выставка поделок из природного и бросового материала</a:t>
                      </a:r>
                      <a:endParaRPr lang="ru-RU" sz="1200" dirty="0">
                        <a:solidFill>
                          <a:schemeClr val="bg1"/>
                        </a:solidFill>
                        <a:effectLst/>
                        <a:latin typeface="Calibri"/>
                        <a:ea typeface="Calibri"/>
                        <a:cs typeface="Times New Roman"/>
                      </a:endParaRPr>
                    </a:p>
                  </a:txBody>
                  <a:tcPr marL="49506" marR="49506" marT="0" marB="0">
                    <a:solidFill>
                      <a:schemeClr val="accent1"/>
                    </a:solidFill>
                  </a:tcPr>
                </a:tc>
                <a:tc>
                  <a:txBody>
                    <a:bodyPr/>
                    <a:lstStyle/>
                    <a:p>
                      <a:pPr algn="l">
                        <a:lnSpc>
                          <a:spcPct val="115000"/>
                        </a:lnSpc>
                        <a:spcAft>
                          <a:spcPts val="1000"/>
                        </a:spcAft>
                      </a:pPr>
                      <a:r>
                        <a:rPr lang="tt-RU" sz="1200" dirty="0">
                          <a:effectLst/>
                        </a:rPr>
                        <a:t>2 место,диплом</a:t>
                      </a:r>
                      <a:endParaRPr lang="ru-RU" sz="1200" dirty="0">
                        <a:effectLst/>
                        <a:latin typeface="Calibri"/>
                        <a:ea typeface="Calibri"/>
                        <a:cs typeface="Times New Roman"/>
                      </a:endParaRPr>
                    </a:p>
                  </a:txBody>
                  <a:tcPr marL="49506" marR="49506" marT="0" marB="0"/>
                </a:tc>
              </a:tr>
              <a:tr h="607276">
                <a:tc>
                  <a:txBody>
                    <a:bodyPr/>
                    <a:lstStyle/>
                    <a:p>
                      <a:pPr algn="ctr">
                        <a:lnSpc>
                          <a:spcPct val="115000"/>
                        </a:lnSpc>
                        <a:spcAft>
                          <a:spcPts val="1000"/>
                        </a:spcAft>
                      </a:pPr>
                      <a:r>
                        <a:rPr lang="tt-RU" sz="1200">
                          <a:effectLst/>
                        </a:rPr>
                        <a:t> </a:t>
                      </a:r>
                      <a:endParaRPr lang="ru-RU" sz="1200">
                        <a:effectLst/>
                        <a:latin typeface="Calibri"/>
                        <a:ea typeface="Calibri"/>
                        <a:cs typeface="Times New Roman"/>
                      </a:endParaRPr>
                    </a:p>
                  </a:txBody>
                  <a:tcPr marL="49506" marR="49506" marT="0" marB="0"/>
                </a:tc>
                <a:tc>
                  <a:txBody>
                    <a:bodyPr/>
                    <a:lstStyle/>
                    <a:p>
                      <a:pPr algn="l">
                        <a:lnSpc>
                          <a:spcPct val="115000"/>
                        </a:lnSpc>
                        <a:spcAft>
                          <a:spcPts val="1000"/>
                        </a:spcAft>
                      </a:pPr>
                      <a:r>
                        <a:rPr lang="tt-RU" sz="1200">
                          <a:effectLst/>
                        </a:rPr>
                        <a:t>Юсупова Э.</a:t>
                      </a:r>
                      <a:endParaRPr lang="ru-RU" sz="1200">
                        <a:effectLst/>
                        <a:latin typeface="Calibri"/>
                        <a:ea typeface="Calibri"/>
                        <a:cs typeface="Times New Roman"/>
                      </a:endParaRPr>
                    </a:p>
                  </a:txBody>
                  <a:tcPr marL="49506" marR="49506" marT="0" marB="0"/>
                </a:tc>
                <a:tc>
                  <a:txBody>
                    <a:bodyPr/>
                    <a:lstStyle/>
                    <a:p>
                      <a:pPr algn="just">
                        <a:lnSpc>
                          <a:spcPct val="115000"/>
                        </a:lnSpc>
                        <a:spcAft>
                          <a:spcPts val="1000"/>
                        </a:spcAft>
                      </a:pPr>
                      <a:r>
                        <a:rPr lang="tt-RU" sz="1200">
                          <a:effectLst/>
                        </a:rPr>
                        <a:t>2 кл.Сулейманова Р.Р.</a:t>
                      </a:r>
                      <a:endParaRPr lang="ru-RU" sz="1200">
                        <a:effectLst/>
                        <a:latin typeface="Calibri"/>
                        <a:ea typeface="Calibri"/>
                        <a:cs typeface="Times New Roman"/>
                      </a:endParaRPr>
                    </a:p>
                  </a:txBody>
                  <a:tcPr marL="49506" marR="49506" marT="0" marB="0"/>
                </a:tc>
                <a:tc>
                  <a:txBody>
                    <a:bodyPr/>
                    <a:lstStyle/>
                    <a:p>
                      <a:pPr algn="ctr">
                        <a:lnSpc>
                          <a:spcPct val="115000"/>
                        </a:lnSpc>
                        <a:spcAft>
                          <a:spcPts val="1000"/>
                        </a:spcAft>
                      </a:pPr>
                      <a:r>
                        <a:rPr lang="tt-RU" sz="1200">
                          <a:effectLst/>
                        </a:rPr>
                        <a:t>“Пятое колесо”</a:t>
                      </a:r>
                      <a:endParaRPr lang="ru-RU" sz="1200">
                        <a:effectLst/>
                        <a:latin typeface="Calibri"/>
                        <a:ea typeface="Calibri"/>
                        <a:cs typeface="Times New Roman"/>
                      </a:endParaRPr>
                    </a:p>
                  </a:txBody>
                  <a:tcPr marL="49506" marR="49506" marT="0" marB="0"/>
                </a:tc>
                <a:tc>
                  <a:txBody>
                    <a:bodyPr/>
                    <a:lstStyle/>
                    <a:p>
                      <a:pPr algn="l">
                        <a:lnSpc>
                          <a:spcPct val="115000"/>
                        </a:lnSpc>
                        <a:spcAft>
                          <a:spcPts val="1000"/>
                        </a:spcAft>
                      </a:pPr>
                      <a:r>
                        <a:rPr lang="tt-RU" sz="1200">
                          <a:effectLst/>
                        </a:rPr>
                        <a:t>Республиканский конкурс-выставка поделок из природного и бросового материала</a:t>
                      </a:r>
                      <a:endParaRPr lang="ru-RU" sz="1200">
                        <a:effectLst/>
                        <a:latin typeface="Calibri"/>
                        <a:ea typeface="Calibri"/>
                        <a:cs typeface="Times New Roman"/>
                      </a:endParaRPr>
                    </a:p>
                  </a:txBody>
                  <a:tcPr marL="49506" marR="49506" marT="0" marB="0"/>
                </a:tc>
                <a:tc>
                  <a:txBody>
                    <a:bodyPr/>
                    <a:lstStyle/>
                    <a:p>
                      <a:pPr algn="l">
                        <a:lnSpc>
                          <a:spcPct val="115000"/>
                        </a:lnSpc>
                        <a:spcAft>
                          <a:spcPts val="1000"/>
                        </a:spcAft>
                      </a:pPr>
                      <a:r>
                        <a:rPr lang="tt-RU" sz="1200" dirty="0">
                          <a:effectLst/>
                        </a:rPr>
                        <a:t>3 место,диплом</a:t>
                      </a:r>
                      <a:endParaRPr lang="ru-RU" sz="1200" dirty="0">
                        <a:effectLst/>
                        <a:latin typeface="Calibri"/>
                        <a:ea typeface="Calibri"/>
                        <a:cs typeface="Times New Roman"/>
                      </a:endParaRPr>
                    </a:p>
                  </a:txBody>
                  <a:tcPr marL="49506" marR="49506" marT="0" marB="0"/>
                </a:tc>
              </a:tr>
            </a:tbl>
          </a:graphicData>
        </a:graphic>
      </p:graphicFrame>
    </p:spTree>
    <p:extLst>
      <p:ext uri="{BB962C8B-B14F-4D97-AF65-F5344CB8AC3E}">
        <p14:creationId xmlns:p14="http://schemas.microsoft.com/office/powerpoint/2010/main" val="7746160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219218840"/>
              </p:ext>
            </p:extLst>
          </p:nvPr>
        </p:nvGraphicFramePr>
        <p:xfrm>
          <a:off x="467545" y="692696"/>
          <a:ext cx="8352928" cy="5447160"/>
        </p:xfrm>
        <a:graphic>
          <a:graphicData uri="http://schemas.openxmlformats.org/drawingml/2006/table">
            <a:tbl>
              <a:tblPr firstRow="1" firstCol="1" lastRow="1" lastCol="1" bandRow="1" bandCol="1">
                <a:tableStyleId>{5C22544A-7EE6-4342-B048-85BDC9FD1C3A}</a:tableStyleId>
              </a:tblPr>
              <a:tblGrid>
                <a:gridCol w="720080"/>
                <a:gridCol w="2279038"/>
                <a:gridCol w="686283"/>
                <a:gridCol w="748673"/>
                <a:gridCol w="2622710"/>
                <a:gridCol w="1296144"/>
              </a:tblGrid>
              <a:tr h="758303">
                <a:tc>
                  <a:txBody>
                    <a:bodyPr/>
                    <a:lstStyle/>
                    <a:p>
                      <a:pPr algn="ctr">
                        <a:lnSpc>
                          <a:spcPct val="115000"/>
                        </a:lnSpc>
                        <a:spcAft>
                          <a:spcPts val="1000"/>
                        </a:spcAft>
                      </a:pPr>
                      <a:r>
                        <a:rPr lang="tt-RU" sz="1400" dirty="0">
                          <a:effectLst/>
                        </a:rPr>
                        <a:t>21.11.</a:t>
                      </a:r>
                      <a:endParaRPr lang="ru-RU" sz="1400" dirty="0">
                        <a:effectLst/>
                      </a:endParaRPr>
                    </a:p>
                    <a:p>
                      <a:pPr algn="ctr">
                        <a:lnSpc>
                          <a:spcPct val="115000"/>
                        </a:lnSpc>
                        <a:spcAft>
                          <a:spcPts val="1000"/>
                        </a:spcAft>
                      </a:pPr>
                      <a:r>
                        <a:rPr lang="tt-RU" sz="1400" dirty="0">
                          <a:effectLst/>
                        </a:rPr>
                        <a:t>2014</a:t>
                      </a:r>
                      <a:endParaRPr lang="ru-RU" sz="1400" dirty="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dirty="0">
                          <a:effectLst/>
                        </a:rPr>
                        <a:t>1. Сайфиев Раиль </a:t>
                      </a:r>
                      <a:endParaRPr lang="ru-RU" sz="1400" dirty="0">
                        <a:effectLst/>
                      </a:endParaRPr>
                    </a:p>
                    <a:p>
                      <a:pPr algn="just">
                        <a:lnSpc>
                          <a:spcPct val="115000"/>
                        </a:lnSpc>
                        <a:spcAft>
                          <a:spcPts val="1000"/>
                        </a:spcAft>
                      </a:pPr>
                      <a:r>
                        <a:rPr lang="tt-RU" sz="1400" dirty="0">
                          <a:effectLst/>
                        </a:rPr>
                        <a:t>2. Исхоков Рамиль 3. Даминова Динара</a:t>
                      </a:r>
                      <a:endParaRPr lang="ru-RU" sz="1400" dirty="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effectLst/>
                        </a:rPr>
                        <a:t>4 кл, Закирова Р.Г</a:t>
                      </a:r>
                      <a:endParaRPr lang="ru-RU" sz="1400">
                        <a:effectLst/>
                        <a:latin typeface="Calibri"/>
                        <a:ea typeface="Calibri"/>
                        <a:cs typeface="Times New Roman"/>
                      </a:endParaRPr>
                    </a:p>
                  </a:txBody>
                  <a:tcPr marL="37444" marR="37444" marT="0" marB="0"/>
                </a:tc>
                <a:tc>
                  <a:txBody>
                    <a:bodyPr/>
                    <a:lstStyle/>
                    <a:p>
                      <a:pPr algn="ctr">
                        <a:lnSpc>
                          <a:spcPct val="115000"/>
                        </a:lnSpc>
                        <a:spcAft>
                          <a:spcPts val="1000"/>
                        </a:spcAft>
                      </a:pPr>
                      <a:r>
                        <a:rPr lang="tt-RU" sz="1400">
                          <a:effectLst/>
                        </a:rPr>
                        <a:t>“Пятое колесо”</a:t>
                      </a:r>
                      <a:endParaRPr lang="ru-RU" sz="1400">
                        <a:effectLst/>
                        <a:latin typeface="Calibri"/>
                        <a:ea typeface="Calibri"/>
                        <a:cs typeface="Times New Roman"/>
                      </a:endParaRPr>
                    </a:p>
                  </a:txBody>
                  <a:tcPr marL="37444" marR="37444" marT="0" marB="0"/>
                </a:tc>
                <a:tc>
                  <a:txBody>
                    <a:bodyPr/>
                    <a:lstStyle/>
                    <a:p>
                      <a:pPr algn="l">
                        <a:lnSpc>
                          <a:spcPct val="115000"/>
                        </a:lnSpc>
                        <a:spcAft>
                          <a:spcPts val="1000"/>
                        </a:spcAft>
                      </a:pPr>
                      <a:r>
                        <a:rPr lang="tt-RU" sz="1400">
                          <a:effectLst/>
                        </a:rPr>
                        <a:t>Республиканский конкурс-выставка поделок из природного и бросового материала</a:t>
                      </a:r>
                      <a:endParaRPr lang="ru-RU" sz="1400">
                        <a:effectLst/>
                        <a:latin typeface="Calibri"/>
                        <a:ea typeface="Calibri"/>
                        <a:cs typeface="Times New Roman"/>
                      </a:endParaRPr>
                    </a:p>
                  </a:txBody>
                  <a:tcPr marL="37444" marR="37444" marT="0" marB="0"/>
                </a:tc>
                <a:tc>
                  <a:txBody>
                    <a:bodyPr/>
                    <a:lstStyle/>
                    <a:p>
                      <a:pPr algn="l">
                        <a:lnSpc>
                          <a:spcPct val="115000"/>
                        </a:lnSpc>
                        <a:spcAft>
                          <a:spcPts val="1000"/>
                        </a:spcAft>
                      </a:pPr>
                      <a:r>
                        <a:rPr lang="tt-RU" sz="1400">
                          <a:effectLst/>
                        </a:rPr>
                        <a:t>Свидетельство участника</a:t>
                      </a:r>
                      <a:endParaRPr lang="ru-RU" sz="1400">
                        <a:effectLst/>
                        <a:latin typeface="Calibri"/>
                        <a:ea typeface="Calibri"/>
                        <a:cs typeface="Times New Roman"/>
                      </a:endParaRPr>
                    </a:p>
                  </a:txBody>
                  <a:tcPr marL="37444" marR="37444" marT="0" marB="0"/>
                </a:tc>
              </a:tr>
              <a:tr h="528648">
                <a:tc>
                  <a:txBody>
                    <a:bodyPr/>
                    <a:lstStyle/>
                    <a:p>
                      <a:pPr algn="just">
                        <a:lnSpc>
                          <a:spcPct val="115000"/>
                        </a:lnSpc>
                        <a:spcAft>
                          <a:spcPts val="1000"/>
                        </a:spcAft>
                      </a:pPr>
                      <a:r>
                        <a:rPr lang="tt-RU" sz="1400">
                          <a:effectLst/>
                        </a:rPr>
                        <a:t>2014</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dirty="0">
                          <a:solidFill>
                            <a:schemeClr val="bg1"/>
                          </a:solidFill>
                          <a:effectLst/>
                        </a:rPr>
                        <a:t>1.Борисова Диана </a:t>
                      </a:r>
                      <a:endParaRPr lang="ru-RU" sz="1400" dirty="0">
                        <a:solidFill>
                          <a:schemeClr val="bg1"/>
                        </a:solidFill>
                        <a:effectLst/>
                      </a:endParaRPr>
                    </a:p>
                    <a:p>
                      <a:pPr algn="just">
                        <a:lnSpc>
                          <a:spcPct val="115000"/>
                        </a:lnSpc>
                        <a:spcAft>
                          <a:spcPts val="1000"/>
                        </a:spcAft>
                      </a:pPr>
                      <a:r>
                        <a:rPr lang="tt-RU" sz="1400" dirty="0">
                          <a:solidFill>
                            <a:schemeClr val="bg1"/>
                          </a:solidFill>
                          <a:effectLst/>
                        </a:rPr>
                        <a:t>2.Лотфуллин И.</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solidFill>
                            <a:schemeClr val="bg1"/>
                          </a:solidFill>
                          <a:effectLst/>
                        </a:rPr>
                        <a:t>2 кл, Закирова Р.Г</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solidFill>
                            <a:schemeClr val="bg1"/>
                          </a:solidFill>
                          <a:effectLst/>
                        </a:rPr>
                        <a:t>“Они меня берегут”</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solidFill>
                            <a:schemeClr val="bg1"/>
                          </a:solidFill>
                          <a:effectLst/>
                        </a:rPr>
                        <a:t>Всероссийский конкурс детского рисунка</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effectLst/>
                        </a:rPr>
                        <a:t>Диплом участника</a:t>
                      </a:r>
                      <a:endParaRPr lang="ru-RU" sz="1400">
                        <a:effectLst/>
                        <a:latin typeface="Calibri"/>
                        <a:ea typeface="Calibri"/>
                        <a:cs typeface="Times New Roman"/>
                      </a:endParaRPr>
                    </a:p>
                  </a:txBody>
                  <a:tcPr marL="37444" marR="37444" marT="0" marB="0"/>
                </a:tc>
              </a:tr>
              <a:tr h="688963">
                <a:tc>
                  <a:txBody>
                    <a:bodyPr/>
                    <a:lstStyle/>
                    <a:p>
                      <a:pPr algn="just">
                        <a:lnSpc>
                          <a:spcPct val="115000"/>
                        </a:lnSpc>
                        <a:spcAft>
                          <a:spcPts val="1000"/>
                        </a:spcAft>
                      </a:pPr>
                      <a:r>
                        <a:rPr lang="tt-RU" sz="1400">
                          <a:effectLst/>
                        </a:rPr>
                        <a:t>2014</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dirty="0">
                          <a:solidFill>
                            <a:schemeClr val="bg1"/>
                          </a:solidFill>
                          <a:effectLst/>
                        </a:rPr>
                        <a:t>1.Исхоков Рамиль 2.Кашапов Ильнар 3.Сайфиев Раиль</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4 кл, Закирова Р.Г</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“Они меня берегут”</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Всероссийский конкурс детского рисунка</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effectLst/>
                        </a:rPr>
                        <a:t>Диплом участника</a:t>
                      </a:r>
                      <a:endParaRPr lang="ru-RU" sz="1400">
                        <a:effectLst/>
                        <a:latin typeface="Calibri"/>
                        <a:ea typeface="Calibri"/>
                        <a:cs typeface="Times New Roman"/>
                      </a:endParaRPr>
                    </a:p>
                  </a:txBody>
                  <a:tcPr marL="37444" marR="37444" marT="0" marB="0"/>
                </a:tc>
              </a:tr>
              <a:tr h="942470">
                <a:tc>
                  <a:txBody>
                    <a:bodyPr/>
                    <a:lstStyle/>
                    <a:p>
                      <a:pPr algn="just">
                        <a:lnSpc>
                          <a:spcPct val="115000"/>
                        </a:lnSpc>
                        <a:spcAft>
                          <a:spcPts val="1000"/>
                        </a:spcAft>
                      </a:pPr>
                      <a:r>
                        <a:rPr lang="tt-RU" sz="1400">
                          <a:effectLst/>
                        </a:rPr>
                        <a:t>20.12.</a:t>
                      </a:r>
                      <a:endParaRPr lang="ru-RU" sz="1400">
                        <a:effectLst/>
                      </a:endParaRPr>
                    </a:p>
                    <a:p>
                      <a:pPr algn="just">
                        <a:lnSpc>
                          <a:spcPct val="115000"/>
                        </a:lnSpc>
                        <a:spcAft>
                          <a:spcPts val="1000"/>
                        </a:spcAft>
                      </a:pPr>
                      <a:r>
                        <a:rPr lang="tt-RU" sz="1400">
                          <a:effectLst/>
                        </a:rPr>
                        <a:t>2014</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solidFill>
                            <a:schemeClr val="bg1"/>
                          </a:solidFill>
                          <a:effectLst/>
                        </a:rPr>
                        <a:t>1.Борисова Диана 2.Лотфуллин И</a:t>
                      </a:r>
                      <a:endParaRPr lang="ru-RU" sz="1400">
                        <a:solidFill>
                          <a:schemeClr val="bg1"/>
                        </a:solidFill>
                        <a:effectLst/>
                      </a:endParaRPr>
                    </a:p>
                    <a:p>
                      <a:pPr algn="just">
                        <a:lnSpc>
                          <a:spcPct val="115000"/>
                        </a:lnSpc>
                        <a:spcAft>
                          <a:spcPts val="1000"/>
                        </a:spcAft>
                      </a:pPr>
                      <a:r>
                        <a:rPr lang="tt-RU" sz="1400">
                          <a:solidFill>
                            <a:schemeClr val="bg1"/>
                          </a:solidFill>
                          <a:effectLst/>
                        </a:rPr>
                        <a:t>3.Мадрахимов Р</a:t>
                      </a:r>
                      <a:endParaRPr lang="ru-RU" sz="1400">
                        <a:solidFill>
                          <a:schemeClr val="bg1"/>
                        </a:solidFill>
                        <a:effectLst/>
                      </a:endParaRPr>
                    </a:p>
                    <a:p>
                      <a:pPr algn="just">
                        <a:lnSpc>
                          <a:spcPct val="115000"/>
                        </a:lnSpc>
                        <a:spcAft>
                          <a:spcPts val="1000"/>
                        </a:spcAft>
                      </a:pPr>
                      <a:r>
                        <a:rPr lang="tt-RU" sz="1400">
                          <a:solidFill>
                            <a:schemeClr val="bg1"/>
                          </a:solidFill>
                          <a:effectLst/>
                        </a:rPr>
                        <a:t>4.Абдухакимова Л</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2 кл, Закирова Р.Г</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“Четвероногие друзья”</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Всероссийский конкурс рисунков</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effectLst/>
                        </a:rPr>
                        <a:t>Сертификат участника</a:t>
                      </a:r>
                      <a:endParaRPr lang="ru-RU" sz="1400">
                        <a:effectLst/>
                        <a:latin typeface="Calibri"/>
                        <a:ea typeface="Calibri"/>
                        <a:cs typeface="Times New Roman"/>
                      </a:endParaRPr>
                    </a:p>
                  </a:txBody>
                  <a:tcPr marL="37444" marR="37444" marT="0" marB="0"/>
                </a:tc>
              </a:tr>
              <a:tr h="688963">
                <a:tc>
                  <a:txBody>
                    <a:bodyPr/>
                    <a:lstStyle/>
                    <a:p>
                      <a:pPr algn="just">
                        <a:lnSpc>
                          <a:spcPct val="115000"/>
                        </a:lnSpc>
                        <a:spcAft>
                          <a:spcPts val="1000"/>
                        </a:spcAft>
                      </a:pPr>
                      <a:r>
                        <a:rPr lang="tt-RU" sz="1400">
                          <a:effectLst/>
                        </a:rPr>
                        <a:t>20.12.</a:t>
                      </a:r>
                      <a:endParaRPr lang="ru-RU" sz="1400">
                        <a:effectLst/>
                      </a:endParaRPr>
                    </a:p>
                    <a:p>
                      <a:pPr algn="just">
                        <a:lnSpc>
                          <a:spcPct val="115000"/>
                        </a:lnSpc>
                        <a:spcAft>
                          <a:spcPts val="1000"/>
                        </a:spcAft>
                      </a:pPr>
                      <a:r>
                        <a:rPr lang="tt-RU" sz="1400">
                          <a:effectLst/>
                        </a:rPr>
                        <a:t>2014</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solidFill>
                            <a:schemeClr val="bg1"/>
                          </a:solidFill>
                          <a:effectLst/>
                        </a:rPr>
                        <a:t>1.Юсупова Эндже 2.Мадрахимова О 3.Самигуллин Ислам</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solidFill>
                            <a:schemeClr val="bg1"/>
                          </a:solidFill>
                          <a:effectLst/>
                        </a:rPr>
                        <a:t>Рахманова Р.Р.</a:t>
                      </a:r>
                      <a:endParaRPr lang="ru-RU" sz="1400">
                        <a:solidFill>
                          <a:schemeClr val="bg1"/>
                        </a:solidFill>
                        <a:effectLst/>
                      </a:endParaRPr>
                    </a:p>
                    <a:p>
                      <a:pPr algn="just">
                        <a:lnSpc>
                          <a:spcPct val="115000"/>
                        </a:lnSpc>
                        <a:spcAft>
                          <a:spcPts val="1000"/>
                        </a:spcAft>
                      </a:pPr>
                      <a:r>
                        <a:rPr lang="tt-RU" sz="1400">
                          <a:solidFill>
                            <a:schemeClr val="bg1"/>
                          </a:solidFill>
                          <a:effectLst/>
                        </a:rPr>
                        <a:t>3 кл</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a:solidFill>
                            <a:schemeClr val="bg1"/>
                          </a:solidFill>
                          <a:effectLst/>
                        </a:rPr>
                        <a:t>“Четвероногие друзья”</a:t>
                      </a:r>
                      <a:endParaRPr lang="ru-RU" sz="140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solidFill>
                            <a:schemeClr val="bg1"/>
                          </a:solidFill>
                          <a:effectLst/>
                        </a:rPr>
                        <a:t>Всероссийский конкурс рисунков</a:t>
                      </a:r>
                      <a:endParaRPr lang="ru-RU" sz="1400" dirty="0">
                        <a:solidFill>
                          <a:schemeClr val="bg1"/>
                        </a:solidFill>
                        <a:effectLst/>
                        <a:latin typeface="Calibri"/>
                        <a:ea typeface="Calibri"/>
                        <a:cs typeface="Times New Roman"/>
                      </a:endParaRPr>
                    </a:p>
                  </a:txBody>
                  <a:tcPr marL="37444" marR="37444" marT="0" marB="0">
                    <a:solidFill>
                      <a:schemeClr val="accent1"/>
                    </a:solidFill>
                  </a:tcPr>
                </a:tc>
                <a:tc>
                  <a:txBody>
                    <a:bodyPr/>
                    <a:lstStyle/>
                    <a:p>
                      <a:pPr algn="just">
                        <a:lnSpc>
                          <a:spcPct val="115000"/>
                        </a:lnSpc>
                        <a:spcAft>
                          <a:spcPts val="1000"/>
                        </a:spcAft>
                      </a:pPr>
                      <a:r>
                        <a:rPr lang="tt-RU" sz="1400" dirty="0">
                          <a:effectLst/>
                        </a:rPr>
                        <a:t>Сертификат участника</a:t>
                      </a:r>
                      <a:endParaRPr lang="ru-RU" sz="1400" dirty="0">
                        <a:effectLst/>
                        <a:latin typeface="Calibri"/>
                        <a:ea typeface="Calibri"/>
                        <a:cs typeface="Times New Roman"/>
                      </a:endParaRPr>
                    </a:p>
                  </a:txBody>
                  <a:tcPr marL="37444" marR="37444" marT="0" marB="0"/>
                </a:tc>
              </a:tr>
              <a:tr h="918617">
                <a:tc>
                  <a:txBody>
                    <a:bodyPr/>
                    <a:lstStyle/>
                    <a:p>
                      <a:pPr algn="just">
                        <a:lnSpc>
                          <a:spcPct val="115000"/>
                        </a:lnSpc>
                        <a:spcAft>
                          <a:spcPts val="1000"/>
                        </a:spcAft>
                      </a:pPr>
                      <a:r>
                        <a:rPr lang="tt-RU" sz="1400">
                          <a:effectLst/>
                        </a:rPr>
                        <a:t>20.12.</a:t>
                      </a:r>
                      <a:endParaRPr lang="ru-RU" sz="1400">
                        <a:effectLst/>
                      </a:endParaRPr>
                    </a:p>
                    <a:p>
                      <a:pPr algn="just">
                        <a:lnSpc>
                          <a:spcPct val="115000"/>
                        </a:lnSpc>
                        <a:spcAft>
                          <a:spcPts val="1000"/>
                        </a:spcAft>
                      </a:pPr>
                      <a:r>
                        <a:rPr lang="tt-RU" sz="1400">
                          <a:effectLst/>
                        </a:rPr>
                        <a:t>2014</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effectLst/>
                        </a:rPr>
                        <a:t>1.Исхоков Рамиль 2.Кашапов Ильнар 3.Даминова Динара 4.Сайфиев Раиль</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effectLst/>
                        </a:rPr>
                        <a:t>4 кл, Закирова Р.Г</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effectLst/>
                        </a:rPr>
                        <a:t>“Четвероногие друзья”</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a:effectLst/>
                        </a:rPr>
                        <a:t>Всероссийский конкурс рисунков</a:t>
                      </a:r>
                      <a:endParaRPr lang="ru-RU" sz="1400">
                        <a:effectLst/>
                        <a:latin typeface="Calibri"/>
                        <a:ea typeface="Calibri"/>
                        <a:cs typeface="Times New Roman"/>
                      </a:endParaRPr>
                    </a:p>
                  </a:txBody>
                  <a:tcPr marL="37444" marR="37444" marT="0" marB="0"/>
                </a:tc>
                <a:tc>
                  <a:txBody>
                    <a:bodyPr/>
                    <a:lstStyle/>
                    <a:p>
                      <a:pPr algn="just">
                        <a:lnSpc>
                          <a:spcPct val="115000"/>
                        </a:lnSpc>
                        <a:spcAft>
                          <a:spcPts val="1000"/>
                        </a:spcAft>
                      </a:pPr>
                      <a:r>
                        <a:rPr lang="tt-RU" sz="1400" dirty="0">
                          <a:effectLst/>
                        </a:rPr>
                        <a:t>Сертификат участника</a:t>
                      </a:r>
                      <a:endParaRPr lang="ru-RU" sz="1400" dirty="0">
                        <a:effectLst/>
                        <a:latin typeface="Calibri"/>
                        <a:ea typeface="Calibri"/>
                        <a:cs typeface="Times New Roman"/>
                      </a:endParaRPr>
                    </a:p>
                  </a:txBody>
                  <a:tcPr marL="37444" marR="37444" marT="0" marB="0"/>
                </a:tc>
              </a:tr>
            </a:tbl>
          </a:graphicData>
        </a:graphic>
      </p:graphicFrame>
    </p:spTree>
    <p:extLst>
      <p:ext uri="{BB962C8B-B14F-4D97-AF65-F5344CB8AC3E}">
        <p14:creationId xmlns:p14="http://schemas.microsoft.com/office/powerpoint/2010/main" val="18635156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4034851915"/>
              </p:ext>
            </p:extLst>
          </p:nvPr>
        </p:nvGraphicFramePr>
        <p:xfrm>
          <a:off x="611560" y="332656"/>
          <a:ext cx="7992888" cy="6369609"/>
        </p:xfrm>
        <a:graphic>
          <a:graphicData uri="http://schemas.openxmlformats.org/drawingml/2006/table">
            <a:tbl>
              <a:tblPr firstRow="1" firstCol="1" lastRow="1" lastCol="1" bandRow="1" bandCol="1">
                <a:tableStyleId>{5C22544A-7EE6-4342-B048-85BDC9FD1C3A}</a:tableStyleId>
              </a:tblPr>
              <a:tblGrid>
                <a:gridCol w="432048"/>
                <a:gridCol w="936104"/>
                <a:gridCol w="1512168"/>
                <a:gridCol w="1440160"/>
                <a:gridCol w="2016224"/>
                <a:gridCol w="1656184"/>
              </a:tblGrid>
              <a:tr h="785912">
                <a:tc>
                  <a:txBody>
                    <a:bodyPr/>
                    <a:lstStyle/>
                    <a:p>
                      <a:pPr algn="just">
                        <a:lnSpc>
                          <a:spcPct val="115000"/>
                        </a:lnSpc>
                        <a:spcAft>
                          <a:spcPts val="1000"/>
                        </a:spcAft>
                      </a:pPr>
                      <a:r>
                        <a:rPr lang="tt-RU" sz="1100" dirty="0">
                          <a:effectLst/>
                        </a:rPr>
                        <a:t>2014</a:t>
                      </a:r>
                      <a:endParaRPr lang="ru-RU" sz="1100" dirty="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dirty="0">
                          <a:effectLst/>
                        </a:rPr>
                        <a:t>1.Борисова Д.</a:t>
                      </a:r>
                      <a:endParaRPr lang="ru-RU" sz="1100" dirty="0">
                        <a:effectLst/>
                      </a:endParaRPr>
                    </a:p>
                    <a:p>
                      <a:pPr algn="just">
                        <a:lnSpc>
                          <a:spcPct val="115000"/>
                        </a:lnSpc>
                        <a:spcAft>
                          <a:spcPts val="1000"/>
                        </a:spcAft>
                      </a:pPr>
                      <a:r>
                        <a:rPr lang="tt-RU" sz="1100" dirty="0">
                          <a:effectLst/>
                        </a:rPr>
                        <a:t>2.Лотфуллин И</a:t>
                      </a:r>
                      <a:endParaRPr lang="ru-RU" sz="1100" dirty="0">
                        <a:effectLst/>
                      </a:endParaRPr>
                    </a:p>
                    <a:p>
                      <a:pPr algn="just">
                        <a:lnSpc>
                          <a:spcPct val="115000"/>
                        </a:lnSpc>
                        <a:spcAft>
                          <a:spcPts val="1000"/>
                        </a:spcAft>
                      </a:pPr>
                      <a:r>
                        <a:rPr lang="tt-RU" sz="1100" dirty="0">
                          <a:effectLst/>
                        </a:rPr>
                        <a:t>3.Мадрахимов Р</a:t>
                      </a:r>
                      <a:endParaRPr lang="ru-RU" sz="1100" dirty="0">
                        <a:effectLst/>
                      </a:endParaRPr>
                    </a:p>
                    <a:p>
                      <a:pPr algn="just">
                        <a:lnSpc>
                          <a:spcPct val="115000"/>
                        </a:lnSpc>
                        <a:spcAft>
                          <a:spcPts val="1000"/>
                        </a:spcAft>
                      </a:pPr>
                      <a:r>
                        <a:rPr lang="tt-RU" sz="1100" dirty="0">
                          <a:effectLst/>
                        </a:rPr>
                        <a:t>4.Мехамадиев </a:t>
                      </a:r>
                      <a:endParaRPr lang="ru-RU" sz="1100" dirty="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dirty="0">
                          <a:effectLst/>
                        </a:rPr>
                        <a:t>2 кл, Закирова Р.Г</a:t>
                      </a:r>
                      <a:endParaRPr lang="ru-RU" sz="1100" dirty="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dirty="0">
                          <a:effectLst/>
                        </a:rPr>
                        <a:t>Русский медвежонок</a:t>
                      </a:r>
                      <a:endParaRPr lang="ru-RU" sz="1100" dirty="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effectLst/>
                        </a:rPr>
                        <a:t>Международная игра конкурс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effectLst/>
                        </a:rPr>
                        <a:t>Сертификат участника</a:t>
                      </a:r>
                      <a:endParaRPr lang="ru-RU" sz="1100">
                        <a:effectLst/>
                        <a:latin typeface="Calibri"/>
                        <a:ea typeface="Calibri"/>
                        <a:cs typeface="Times New Roman"/>
                      </a:endParaRPr>
                    </a:p>
                  </a:txBody>
                  <a:tcPr marL="37623" marR="37623" marT="0" marB="0"/>
                </a:tc>
              </a:tr>
              <a:tr h="716239">
                <a:tc>
                  <a:txBody>
                    <a:bodyPr/>
                    <a:lstStyle/>
                    <a:p>
                      <a:pPr algn="just">
                        <a:lnSpc>
                          <a:spcPct val="115000"/>
                        </a:lnSpc>
                        <a:spcAft>
                          <a:spcPts val="1000"/>
                        </a:spcAft>
                      </a:pPr>
                      <a:r>
                        <a:rPr lang="tt-RU" sz="1100">
                          <a:effectLst/>
                        </a:rPr>
                        <a:t>2014</a:t>
                      </a:r>
                      <a:endParaRPr lang="ru-RU" sz="1100">
                        <a:effectLst/>
                      </a:endParaRPr>
                    </a:p>
                    <a:p>
                      <a:pPr algn="just">
                        <a:lnSpc>
                          <a:spcPct val="115000"/>
                        </a:lnSpc>
                        <a:spcAft>
                          <a:spcPts val="1000"/>
                        </a:spcAft>
                      </a:pPr>
                      <a:r>
                        <a:rPr lang="tt-RU" sz="1100">
                          <a:effectLst/>
                        </a:rPr>
                        <a:t>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dirty="0">
                          <a:solidFill>
                            <a:schemeClr val="bg1"/>
                          </a:solidFill>
                          <a:effectLst/>
                        </a:rPr>
                        <a:t>1.Мадрахимова</a:t>
                      </a:r>
                      <a:endParaRPr lang="ru-RU" sz="1100" dirty="0">
                        <a:solidFill>
                          <a:schemeClr val="bg1"/>
                        </a:solidFill>
                        <a:effectLst/>
                      </a:endParaRPr>
                    </a:p>
                    <a:p>
                      <a:pPr algn="just">
                        <a:lnSpc>
                          <a:spcPct val="115000"/>
                        </a:lnSpc>
                        <a:spcAft>
                          <a:spcPts val="1000"/>
                        </a:spcAft>
                      </a:pPr>
                      <a:r>
                        <a:rPr lang="tt-RU" sz="1100" dirty="0">
                          <a:solidFill>
                            <a:schemeClr val="bg1"/>
                          </a:solidFill>
                          <a:effectLst/>
                        </a:rPr>
                        <a:t>2.Самигуллин И</a:t>
                      </a:r>
                      <a:endParaRPr lang="ru-RU" sz="1100" dirty="0">
                        <a:solidFill>
                          <a:schemeClr val="bg1"/>
                        </a:solidFill>
                        <a:effectLst/>
                      </a:endParaRPr>
                    </a:p>
                    <a:p>
                      <a:pPr algn="just">
                        <a:lnSpc>
                          <a:spcPct val="115000"/>
                        </a:lnSpc>
                        <a:spcAft>
                          <a:spcPts val="1000"/>
                        </a:spcAft>
                      </a:pPr>
                      <a:r>
                        <a:rPr lang="tt-RU" sz="1100" dirty="0">
                          <a:solidFill>
                            <a:schemeClr val="bg1"/>
                          </a:solidFill>
                          <a:effectLst/>
                        </a:rPr>
                        <a:t>3.Юсупова Э</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Рахманова Р.Р.</a:t>
                      </a:r>
                      <a:endParaRPr lang="ru-RU" sz="1100" dirty="0">
                        <a:solidFill>
                          <a:schemeClr val="bg1"/>
                        </a:solidFill>
                        <a:effectLst/>
                      </a:endParaRPr>
                    </a:p>
                    <a:p>
                      <a:pPr algn="just">
                        <a:lnSpc>
                          <a:spcPct val="115000"/>
                        </a:lnSpc>
                        <a:spcAft>
                          <a:spcPts val="1000"/>
                        </a:spcAft>
                      </a:pPr>
                      <a:r>
                        <a:rPr lang="tt-RU" sz="1100" dirty="0">
                          <a:solidFill>
                            <a:schemeClr val="bg1"/>
                          </a:solidFill>
                          <a:effectLst/>
                        </a:rPr>
                        <a:t>3 кл</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Русский медвежонок</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Международная игра конкурс</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effectLst/>
                        </a:rPr>
                        <a:t>Сертификат участника</a:t>
                      </a:r>
                      <a:endParaRPr lang="ru-RU" sz="1100">
                        <a:effectLst/>
                        <a:latin typeface="Calibri"/>
                        <a:ea typeface="Calibri"/>
                        <a:cs typeface="Times New Roman"/>
                      </a:endParaRPr>
                    </a:p>
                  </a:txBody>
                  <a:tcPr marL="37623" marR="37623" marT="0" marB="0"/>
                </a:tc>
              </a:tr>
              <a:tr h="485482">
                <a:tc>
                  <a:txBody>
                    <a:bodyPr/>
                    <a:lstStyle/>
                    <a:p>
                      <a:pPr algn="just">
                        <a:lnSpc>
                          <a:spcPct val="115000"/>
                        </a:lnSpc>
                        <a:spcAft>
                          <a:spcPts val="1000"/>
                        </a:spcAft>
                      </a:pPr>
                      <a:r>
                        <a:rPr lang="tt-RU" sz="1100">
                          <a:effectLst/>
                        </a:rPr>
                        <a:t>2014</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solidFill>
                            <a:schemeClr val="bg1"/>
                          </a:solidFill>
                          <a:effectLst/>
                        </a:rPr>
                        <a:t>1.Исхаков Р</a:t>
                      </a:r>
                      <a:endParaRPr lang="ru-RU" sz="1100">
                        <a:solidFill>
                          <a:schemeClr val="bg1"/>
                        </a:solidFill>
                        <a:effectLst/>
                      </a:endParaRPr>
                    </a:p>
                    <a:p>
                      <a:pPr algn="just">
                        <a:lnSpc>
                          <a:spcPct val="115000"/>
                        </a:lnSpc>
                        <a:spcAft>
                          <a:spcPts val="1000"/>
                        </a:spcAft>
                      </a:pPr>
                      <a:r>
                        <a:rPr lang="tt-RU" sz="1100">
                          <a:solidFill>
                            <a:schemeClr val="bg1"/>
                          </a:solidFill>
                          <a:effectLst/>
                        </a:rPr>
                        <a:t>2.Сайфиев Р</a:t>
                      </a:r>
                      <a:endParaRPr lang="ru-RU" sz="1100">
                        <a:solidFill>
                          <a:schemeClr val="bg1"/>
                        </a:solidFill>
                        <a:effectLst/>
                      </a:endParaRPr>
                    </a:p>
                    <a:p>
                      <a:pPr algn="just">
                        <a:lnSpc>
                          <a:spcPct val="115000"/>
                        </a:lnSpc>
                        <a:spcAft>
                          <a:spcPts val="1000"/>
                        </a:spcAft>
                      </a:pPr>
                      <a:r>
                        <a:rPr lang="tt-RU" sz="1100">
                          <a:solidFill>
                            <a:schemeClr val="bg1"/>
                          </a:solidFill>
                          <a:effectLst/>
                        </a:rPr>
                        <a:t>3.Кашапов И</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4 кл, Закирова Р.Г</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Русский медвежонок</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Международная игра конкурс</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effectLst/>
                        </a:rPr>
                        <a:t>Сертификат участника</a:t>
                      </a:r>
                      <a:endParaRPr lang="ru-RU" sz="1100">
                        <a:effectLst/>
                        <a:latin typeface="Calibri"/>
                        <a:ea typeface="Calibri"/>
                        <a:cs typeface="Times New Roman"/>
                      </a:endParaRPr>
                    </a:p>
                  </a:txBody>
                  <a:tcPr marL="37623" marR="37623" marT="0" marB="0"/>
                </a:tc>
              </a:tr>
              <a:tr h="346136">
                <a:tc>
                  <a:txBody>
                    <a:bodyPr/>
                    <a:lstStyle/>
                    <a:p>
                      <a:pPr algn="just">
                        <a:lnSpc>
                          <a:spcPct val="115000"/>
                        </a:lnSpc>
                        <a:spcAft>
                          <a:spcPts val="1000"/>
                        </a:spcAft>
                      </a:pPr>
                      <a:r>
                        <a:rPr lang="tt-RU" sz="1100">
                          <a:effectLst/>
                        </a:rPr>
                        <a:t>2014</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solidFill>
                            <a:schemeClr val="bg1"/>
                          </a:solidFill>
                          <a:effectLst/>
                        </a:rPr>
                        <a:t>.Кашапов И</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4 кл.Сулейманова Р.Р.</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Зимнее вдохновение</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en-US" sz="1100" dirty="0">
                          <a:solidFill>
                            <a:schemeClr val="bg1"/>
                          </a:solidFill>
                          <a:effectLst/>
                        </a:rPr>
                        <a:t>III</a:t>
                      </a:r>
                      <a:r>
                        <a:rPr lang="ru-RU" sz="1100" dirty="0">
                          <a:solidFill>
                            <a:schemeClr val="bg1"/>
                          </a:solidFill>
                          <a:effectLst/>
                        </a:rPr>
                        <a:t>Всероссийский конкурс творческих работ</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effectLst/>
                        </a:rPr>
                        <a:t>диплом</a:t>
                      </a:r>
                      <a:endParaRPr lang="ru-RU" sz="1100">
                        <a:effectLst/>
                        <a:latin typeface="Calibri"/>
                        <a:ea typeface="Calibri"/>
                        <a:cs typeface="Times New Roman"/>
                      </a:endParaRPr>
                    </a:p>
                  </a:txBody>
                  <a:tcPr marL="37623" marR="37623" marT="0" marB="0"/>
                </a:tc>
              </a:tr>
              <a:tr h="346136">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solidFill>
                            <a:schemeClr val="bg1"/>
                          </a:solidFill>
                          <a:effectLst/>
                        </a:rPr>
                        <a:t>Мубаракшина Р.</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9кл.Сулейманова Р.Р</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dirty="0">
                          <a:solidFill>
                            <a:schemeClr val="bg1"/>
                          </a:solidFill>
                          <a:effectLst/>
                        </a:rPr>
                        <a:t>Зимнее вдохновение</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en-US" sz="1100" dirty="0">
                          <a:solidFill>
                            <a:schemeClr val="bg1"/>
                          </a:solidFill>
                          <a:effectLst/>
                        </a:rPr>
                        <a:t>III</a:t>
                      </a:r>
                      <a:r>
                        <a:rPr lang="ru-RU" sz="1100" dirty="0">
                          <a:solidFill>
                            <a:schemeClr val="bg1"/>
                          </a:solidFill>
                          <a:effectLst/>
                        </a:rPr>
                        <a:t>Всероссийский конкурс творческих работ</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effectLst/>
                        </a:rPr>
                        <a:t>1 место,Диплом </a:t>
                      </a:r>
                      <a:endParaRPr lang="ru-RU" sz="1100">
                        <a:effectLst/>
                        <a:latin typeface="Calibri"/>
                        <a:ea typeface="Calibri"/>
                        <a:cs typeface="Times New Roman"/>
                      </a:endParaRPr>
                    </a:p>
                  </a:txBody>
                  <a:tcPr marL="37623" marR="37623" marT="0" marB="0"/>
                </a:tc>
              </a:tr>
              <a:tr h="576893">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solidFill>
                            <a:schemeClr val="bg1"/>
                          </a:solidFill>
                          <a:effectLst/>
                        </a:rPr>
                        <a:t>Рахманова Д.</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9кл. Ниязбаев В.И.</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Нобелевские надежды КНИТУ-2015</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en-US" sz="1100" dirty="0">
                          <a:solidFill>
                            <a:schemeClr val="bg1"/>
                          </a:solidFill>
                          <a:effectLst/>
                        </a:rPr>
                        <a:t>VII </a:t>
                      </a:r>
                      <a:r>
                        <a:rPr lang="tt-RU" sz="1100" dirty="0">
                          <a:solidFill>
                            <a:schemeClr val="bg1"/>
                          </a:solidFill>
                          <a:effectLst/>
                        </a:rPr>
                        <a:t>Республиканский конкурс иследовательских работ  по физике</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l">
                        <a:lnSpc>
                          <a:spcPct val="115000"/>
                        </a:lnSpc>
                        <a:spcAft>
                          <a:spcPts val="1000"/>
                        </a:spcAft>
                      </a:pPr>
                      <a:r>
                        <a:rPr lang="tt-RU" sz="1100" dirty="0">
                          <a:effectLst/>
                        </a:rPr>
                        <a:t>Финальный этап диплом участника</a:t>
                      </a:r>
                      <a:r>
                        <a:rPr lang="ru-RU" sz="1100" dirty="0">
                          <a:effectLst/>
                        </a:rPr>
                        <a:t> Сертификат участника</a:t>
                      </a:r>
                      <a:endParaRPr lang="ru-RU" sz="1100" dirty="0">
                        <a:effectLst/>
                        <a:latin typeface="Calibri"/>
                        <a:ea typeface="Calibri"/>
                        <a:cs typeface="Times New Roman"/>
                      </a:endParaRPr>
                    </a:p>
                  </a:txBody>
                  <a:tcPr marL="37623" marR="37623" marT="0" marB="0"/>
                </a:tc>
              </a:tr>
              <a:tr h="461514">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solidFill>
                            <a:schemeClr val="bg1"/>
                          </a:solidFill>
                          <a:effectLst/>
                        </a:rPr>
                        <a:t>Кузьмин Д</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5кл. Ниязбаев В.И.</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Интернет проект “Инфоурок”</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ru-RU" sz="1100" dirty="0">
                          <a:solidFill>
                            <a:schemeClr val="bg1"/>
                          </a:solidFill>
                          <a:effectLst/>
                        </a:rPr>
                        <a:t>Всероссийская дистанционная олимпиада  по математике</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l">
                        <a:lnSpc>
                          <a:spcPct val="115000"/>
                        </a:lnSpc>
                        <a:spcAft>
                          <a:spcPts val="1000"/>
                        </a:spcAft>
                      </a:pPr>
                      <a:r>
                        <a:rPr lang="tt-RU" sz="1100" dirty="0">
                          <a:effectLst/>
                        </a:rPr>
                        <a:t>3 место,Диплом</a:t>
                      </a:r>
                      <a:endParaRPr lang="ru-RU" sz="1100" dirty="0">
                        <a:effectLst/>
                        <a:latin typeface="Calibri"/>
                        <a:ea typeface="Calibri"/>
                        <a:cs typeface="Times New Roman"/>
                      </a:endParaRPr>
                    </a:p>
                  </a:txBody>
                  <a:tcPr marL="37623" marR="37623" marT="0" marB="0"/>
                </a:tc>
              </a:tr>
              <a:tr h="461514">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solidFill>
                            <a:schemeClr val="bg1"/>
                          </a:solidFill>
                          <a:effectLst/>
                        </a:rPr>
                        <a:t>Юсупова Ю.</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5кл. Ниязбаев В.И.</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tt-RU" sz="1100">
                          <a:solidFill>
                            <a:schemeClr val="bg1"/>
                          </a:solidFill>
                          <a:effectLst/>
                        </a:rPr>
                        <a:t>Интернет проект “Инфоурок”</a:t>
                      </a:r>
                      <a:endParaRPr lang="ru-RU" sz="110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just">
                        <a:lnSpc>
                          <a:spcPct val="115000"/>
                        </a:lnSpc>
                        <a:spcAft>
                          <a:spcPts val="1000"/>
                        </a:spcAft>
                      </a:pPr>
                      <a:r>
                        <a:rPr lang="ru-RU" sz="1100" dirty="0">
                          <a:solidFill>
                            <a:schemeClr val="bg1"/>
                          </a:solidFill>
                          <a:effectLst/>
                        </a:rPr>
                        <a:t>Всероссийская дистанционная олимпиада  по математике</a:t>
                      </a:r>
                      <a:endParaRPr lang="ru-RU" sz="1100" dirty="0">
                        <a:solidFill>
                          <a:schemeClr val="bg1"/>
                        </a:solidFill>
                        <a:effectLst/>
                        <a:latin typeface="Calibri"/>
                        <a:ea typeface="Calibri"/>
                        <a:cs typeface="Times New Roman"/>
                      </a:endParaRPr>
                    </a:p>
                  </a:txBody>
                  <a:tcPr marL="37623" marR="37623" marT="0" marB="0">
                    <a:solidFill>
                      <a:schemeClr val="accent1"/>
                    </a:solidFill>
                  </a:tcPr>
                </a:tc>
                <a:tc>
                  <a:txBody>
                    <a:bodyPr/>
                    <a:lstStyle/>
                    <a:p>
                      <a:pPr algn="l">
                        <a:lnSpc>
                          <a:spcPct val="115000"/>
                        </a:lnSpc>
                        <a:spcAft>
                          <a:spcPts val="1000"/>
                        </a:spcAft>
                      </a:pPr>
                      <a:r>
                        <a:rPr lang="tt-RU" sz="1100" dirty="0">
                          <a:effectLst/>
                        </a:rPr>
                        <a:t>2 место,Диплом</a:t>
                      </a:r>
                      <a:endParaRPr lang="ru-RU" sz="1100" dirty="0">
                        <a:effectLst/>
                        <a:latin typeface="Calibri"/>
                        <a:ea typeface="Calibri"/>
                        <a:cs typeface="Times New Roman"/>
                      </a:endParaRPr>
                    </a:p>
                  </a:txBody>
                  <a:tcPr marL="37623" marR="37623" marT="0" marB="0"/>
                </a:tc>
              </a:tr>
              <a:tr h="346136">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effectLst/>
                        </a:rPr>
                        <a:t>Ахмадишина А.</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effectLst/>
                        </a:rPr>
                        <a:t>8 кл. Ниязбаев В.И</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tt-RU" sz="1100">
                          <a:effectLst/>
                        </a:rPr>
                        <a:t>Интернет проект “Инфоурок”</a:t>
                      </a:r>
                      <a:endParaRPr lang="ru-RU" sz="1100">
                        <a:effectLst/>
                        <a:latin typeface="Calibri"/>
                        <a:ea typeface="Calibri"/>
                        <a:cs typeface="Times New Roman"/>
                      </a:endParaRPr>
                    </a:p>
                  </a:txBody>
                  <a:tcPr marL="37623" marR="37623" marT="0" marB="0"/>
                </a:tc>
                <a:tc>
                  <a:txBody>
                    <a:bodyPr/>
                    <a:lstStyle/>
                    <a:p>
                      <a:pPr algn="just">
                        <a:lnSpc>
                          <a:spcPct val="115000"/>
                        </a:lnSpc>
                        <a:spcAft>
                          <a:spcPts val="1000"/>
                        </a:spcAft>
                      </a:pPr>
                      <a:r>
                        <a:rPr lang="ru-RU" sz="1100">
                          <a:effectLst/>
                        </a:rPr>
                        <a:t>Всероссийская дистанционная олимпиада  по физике</a:t>
                      </a:r>
                      <a:endParaRPr lang="ru-RU" sz="1100">
                        <a:effectLst/>
                        <a:latin typeface="Calibri"/>
                        <a:ea typeface="Calibri"/>
                        <a:cs typeface="Times New Roman"/>
                      </a:endParaRPr>
                    </a:p>
                  </a:txBody>
                  <a:tcPr marL="37623" marR="37623" marT="0" marB="0"/>
                </a:tc>
                <a:tc>
                  <a:txBody>
                    <a:bodyPr/>
                    <a:lstStyle/>
                    <a:p>
                      <a:pPr algn="l">
                        <a:lnSpc>
                          <a:spcPct val="115000"/>
                        </a:lnSpc>
                        <a:spcAft>
                          <a:spcPts val="1000"/>
                        </a:spcAft>
                      </a:pPr>
                      <a:r>
                        <a:rPr lang="tt-RU" sz="1100" dirty="0">
                          <a:effectLst/>
                        </a:rPr>
                        <a:t>1 место,Диплом</a:t>
                      </a:r>
                      <a:endParaRPr lang="ru-RU" sz="1100" dirty="0">
                        <a:effectLst/>
                        <a:latin typeface="Calibri"/>
                        <a:ea typeface="Calibri"/>
                        <a:cs typeface="Times New Roman"/>
                      </a:endParaRPr>
                    </a:p>
                  </a:txBody>
                  <a:tcPr marL="37623" marR="37623" marT="0" marB="0"/>
                </a:tc>
              </a:tr>
            </a:tbl>
          </a:graphicData>
        </a:graphic>
      </p:graphicFrame>
    </p:spTree>
    <p:extLst>
      <p:ext uri="{BB962C8B-B14F-4D97-AF65-F5344CB8AC3E}">
        <p14:creationId xmlns:p14="http://schemas.microsoft.com/office/powerpoint/2010/main" val="4089577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234683440"/>
              </p:ext>
            </p:extLst>
          </p:nvPr>
        </p:nvGraphicFramePr>
        <p:xfrm>
          <a:off x="251521" y="476672"/>
          <a:ext cx="8424935" cy="5745904"/>
        </p:xfrm>
        <a:graphic>
          <a:graphicData uri="http://schemas.openxmlformats.org/drawingml/2006/table">
            <a:tbl>
              <a:tblPr firstRow="1" firstCol="1" lastRow="1" lastCol="1" bandRow="1" bandCol="1">
                <a:tableStyleId>{5C22544A-7EE6-4342-B048-85BDC9FD1C3A}</a:tableStyleId>
              </a:tblPr>
              <a:tblGrid>
                <a:gridCol w="504055"/>
                <a:gridCol w="1224136"/>
                <a:gridCol w="1368152"/>
                <a:gridCol w="1581289"/>
                <a:gridCol w="2307143"/>
                <a:gridCol w="1440160"/>
              </a:tblGrid>
              <a:tr h="616121">
                <a:tc>
                  <a:txBody>
                    <a:bodyPr/>
                    <a:lstStyle/>
                    <a:p>
                      <a:pPr algn="just">
                        <a:lnSpc>
                          <a:spcPct val="115000"/>
                        </a:lnSpc>
                        <a:spcAft>
                          <a:spcPts val="1000"/>
                        </a:spcAft>
                      </a:pPr>
                      <a:r>
                        <a:rPr lang="tt-RU" sz="1100" dirty="0">
                          <a:effectLst/>
                        </a:rPr>
                        <a:t> </a:t>
                      </a:r>
                      <a:endParaRPr lang="ru-RU" sz="1100" dirty="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dirty="0">
                          <a:effectLst/>
                        </a:rPr>
                        <a:t>Рахманова Д.</a:t>
                      </a:r>
                      <a:endParaRPr lang="ru-RU" sz="1100" dirty="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dirty="0">
                          <a:effectLst/>
                        </a:rPr>
                        <a:t>9 кл.Ермакова Л.Р.</a:t>
                      </a:r>
                      <a:endParaRPr lang="ru-RU" sz="1100" dirty="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40182" marR="40182" marT="0" marB="0"/>
                </a:tc>
                <a:tc>
                  <a:txBody>
                    <a:bodyPr/>
                    <a:lstStyle/>
                    <a:p>
                      <a:pPr algn="l">
                        <a:lnSpc>
                          <a:spcPct val="115000"/>
                        </a:lnSpc>
                        <a:spcAft>
                          <a:spcPts val="1000"/>
                        </a:spcAft>
                      </a:pPr>
                      <a:r>
                        <a:rPr lang="ru-RU" sz="1100">
                          <a:effectLst/>
                        </a:rPr>
                        <a:t>Поволжеская юношеская научно-исследовательская конференция»Я- исследователь»</a:t>
                      </a:r>
                      <a:endParaRPr lang="ru-RU" sz="1100">
                        <a:effectLst/>
                        <a:latin typeface="Calibri"/>
                        <a:ea typeface="Calibri"/>
                        <a:cs typeface="Times New Roman"/>
                      </a:endParaRPr>
                    </a:p>
                  </a:txBody>
                  <a:tcPr marL="40182" marR="40182" marT="0" marB="0"/>
                </a:tc>
                <a:tc>
                  <a:txBody>
                    <a:bodyPr/>
                    <a:lstStyle/>
                    <a:p>
                      <a:pPr algn="l">
                        <a:lnSpc>
                          <a:spcPct val="115000"/>
                        </a:lnSpc>
                        <a:spcAft>
                          <a:spcPts val="1000"/>
                        </a:spcAft>
                      </a:pPr>
                      <a:r>
                        <a:rPr lang="tt-RU" sz="1100">
                          <a:effectLst/>
                        </a:rPr>
                        <a:t>Диплом участника финала</a:t>
                      </a:r>
                      <a:endParaRPr lang="ru-RU" sz="1100">
                        <a:effectLst/>
                        <a:latin typeface="Calibri"/>
                        <a:ea typeface="Calibri"/>
                        <a:cs typeface="Times New Roman"/>
                      </a:endParaRPr>
                    </a:p>
                  </a:txBody>
                  <a:tcPr marL="40182" marR="40182" marT="0" marB="0"/>
                </a:tc>
              </a:tr>
              <a:tr h="320859">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dirty="0">
                          <a:solidFill>
                            <a:schemeClr val="bg1"/>
                          </a:solidFill>
                          <a:effectLst/>
                        </a:rPr>
                        <a:t>Рахманов Тимур</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Рахманова Р.Р.</a:t>
                      </a:r>
                      <a:endParaRPr lang="ru-RU" sz="1100" dirty="0">
                        <a:solidFill>
                          <a:schemeClr val="bg1"/>
                        </a:solidFill>
                        <a:effectLst/>
                      </a:endParaRPr>
                    </a:p>
                    <a:p>
                      <a:pPr algn="just">
                        <a:lnSpc>
                          <a:spcPct val="115000"/>
                        </a:lnSpc>
                        <a:spcAft>
                          <a:spcPts val="1000"/>
                        </a:spcAft>
                      </a:pPr>
                      <a:r>
                        <a:rPr lang="tt-RU" sz="1100" dirty="0">
                          <a:solidFill>
                            <a:schemeClr val="bg1"/>
                          </a:solidFill>
                          <a:effectLst/>
                        </a:rPr>
                        <a:t>1 кл</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Зимние забавы</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solidFill>
                            <a:schemeClr val="bg1"/>
                          </a:solidFill>
                          <a:effectLst/>
                        </a:rPr>
                        <a:t>Всероссийский конкурс рисунков</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40182" marR="40182" marT="0" marB="0"/>
                </a:tc>
              </a:tr>
              <a:tr h="839354">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solidFill>
                            <a:schemeClr val="bg1"/>
                          </a:solidFill>
                          <a:effectLst/>
                        </a:rPr>
                        <a:t>1.Борисова Д.</a:t>
                      </a:r>
                      <a:endParaRPr lang="ru-RU" sz="1100">
                        <a:solidFill>
                          <a:schemeClr val="bg1"/>
                        </a:solidFill>
                        <a:effectLst/>
                      </a:endParaRPr>
                    </a:p>
                    <a:p>
                      <a:pPr algn="just">
                        <a:lnSpc>
                          <a:spcPct val="115000"/>
                        </a:lnSpc>
                        <a:spcAft>
                          <a:spcPts val="1000"/>
                        </a:spcAft>
                      </a:pPr>
                      <a:r>
                        <a:rPr lang="tt-RU" sz="1100">
                          <a:solidFill>
                            <a:schemeClr val="bg1"/>
                          </a:solidFill>
                          <a:effectLst/>
                        </a:rPr>
                        <a:t>2.Лотфуллин И</a:t>
                      </a:r>
                      <a:endParaRPr lang="ru-RU" sz="1100">
                        <a:solidFill>
                          <a:schemeClr val="bg1"/>
                        </a:solidFill>
                        <a:effectLst/>
                      </a:endParaRPr>
                    </a:p>
                    <a:p>
                      <a:pPr algn="just">
                        <a:lnSpc>
                          <a:spcPct val="115000"/>
                        </a:lnSpc>
                        <a:spcAft>
                          <a:spcPts val="1000"/>
                        </a:spcAft>
                      </a:pPr>
                      <a:r>
                        <a:rPr lang="tt-RU" sz="1100">
                          <a:solidFill>
                            <a:schemeClr val="bg1"/>
                          </a:solidFill>
                          <a:effectLst/>
                        </a:rPr>
                        <a:t>3..Мехамадиев</a:t>
                      </a:r>
                      <a:endParaRPr lang="ru-RU" sz="1100">
                        <a:solidFill>
                          <a:schemeClr val="bg1"/>
                        </a:solidFill>
                        <a:effectLst/>
                      </a:endParaRPr>
                    </a:p>
                    <a:p>
                      <a:pPr algn="just">
                        <a:lnSpc>
                          <a:spcPct val="115000"/>
                        </a:lnSpc>
                        <a:spcAft>
                          <a:spcPts val="1000"/>
                        </a:spcAft>
                      </a:pPr>
                      <a:r>
                        <a:rPr lang="tt-RU" sz="1100">
                          <a:solidFill>
                            <a:schemeClr val="bg1"/>
                          </a:solidFill>
                          <a:effectLst/>
                        </a:rPr>
                        <a:t>4.Абдухакимова Л</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2 кл, Закирова Р.Г</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Зимние забавы</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Всероссийский конкурс рисунков</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40182" marR="40182" marT="0" marB="0"/>
                </a:tc>
              </a:tr>
              <a:tr h="567308">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solidFill>
                            <a:schemeClr val="bg1"/>
                          </a:solidFill>
                          <a:effectLst/>
                        </a:rPr>
                        <a:t>1.Мадрахимова О.</a:t>
                      </a:r>
                      <a:endParaRPr lang="ru-RU" sz="1100">
                        <a:solidFill>
                          <a:schemeClr val="bg1"/>
                        </a:solidFill>
                        <a:effectLst/>
                      </a:endParaRPr>
                    </a:p>
                    <a:p>
                      <a:pPr algn="just">
                        <a:lnSpc>
                          <a:spcPct val="115000"/>
                        </a:lnSpc>
                        <a:spcAft>
                          <a:spcPts val="1000"/>
                        </a:spcAft>
                      </a:pPr>
                      <a:r>
                        <a:rPr lang="tt-RU" sz="1100">
                          <a:solidFill>
                            <a:schemeClr val="bg1"/>
                          </a:solidFill>
                          <a:effectLst/>
                        </a:rPr>
                        <a:t>2.Юсупова Эндже</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solidFill>
                            <a:schemeClr val="bg1"/>
                          </a:solidFill>
                          <a:effectLst/>
                        </a:rPr>
                        <a:t>Рахманова Р.Р.</a:t>
                      </a:r>
                      <a:endParaRPr lang="ru-RU" sz="1100">
                        <a:solidFill>
                          <a:schemeClr val="bg1"/>
                        </a:solidFill>
                        <a:effectLst/>
                      </a:endParaRPr>
                    </a:p>
                    <a:p>
                      <a:pPr algn="just">
                        <a:lnSpc>
                          <a:spcPct val="115000"/>
                        </a:lnSpc>
                        <a:spcAft>
                          <a:spcPts val="1000"/>
                        </a:spcAft>
                      </a:pPr>
                      <a:r>
                        <a:rPr lang="tt-RU" sz="1100">
                          <a:solidFill>
                            <a:schemeClr val="bg1"/>
                          </a:solidFill>
                          <a:effectLst/>
                        </a:rPr>
                        <a:t>3 кл</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Зимние забавы</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Всероссийский конкурс рисунков</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40182" marR="40182" marT="0" marB="0"/>
                </a:tc>
              </a:tr>
              <a:tr h="716130">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solidFill>
                            <a:schemeClr val="bg1"/>
                          </a:solidFill>
                          <a:effectLst/>
                        </a:rPr>
                        <a:t>1.Исхаков Р</a:t>
                      </a:r>
                      <a:endParaRPr lang="ru-RU" sz="1100">
                        <a:solidFill>
                          <a:schemeClr val="bg1"/>
                        </a:solidFill>
                        <a:effectLst/>
                      </a:endParaRPr>
                    </a:p>
                    <a:p>
                      <a:pPr algn="just">
                        <a:lnSpc>
                          <a:spcPct val="115000"/>
                        </a:lnSpc>
                        <a:spcAft>
                          <a:spcPts val="1000"/>
                        </a:spcAft>
                      </a:pPr>
                      <a:r>
                        <a:rPr lang="tt-RU" sz="1100">
                          <a:solidFill>
                            <a:schemeClr val="bg1"/>
                          </a:solidFill>
                          <a:effectLst/>
                        </a:rPr>
                        <a:t>2.Сайфиев Р</a:t>
                      </a:r>
                      <a:endParaRPr lang="ru-RU" sz="1100">
                        <a:solidFill>
                          <a:schemeClr val="bg1"/>
                        </a:solidFill>
                        <a:effectLst/>
                      </a:endParaRPr>
                    </a:p>
                    <a:p>
                      <a:pPr algn="just">
                        <a:lnSpc>
                          <a:spcPct val="115000"/>
                        </a:lnSpc>
                        <a:spcAft>
                          <a:spcPts val="1000"/>
                        </a:spcAft>
                      </a:pPr>
                      <a:r>
                        <a:rPr lang="tt-RU" sz="1100">
                          <a:solidFill>
                            <a:schemeClr val="bg1"/>
                          </a:solidFill>
                          <a:effectLst/>
                        </a:rPr>
                        <a:t>3.Кашапов И</a:t>
                      </a:r>
                      <a:endParaRPr lang="ru-RU" sz="1100">
                        <a:solidFill>
                          <a:schemeClr val="bg1"/>
                        </a:solidFill>
                        <a:effectLst/>
                      </a:endParaRPr>
                    </a:p>
                    <a:p>
                      <a:pPr algn="just">
                        <a:lnSpc>
                          <a:spcPct val="115000"/>
                        </a:lnSpc>
                        <a:spcAft>
                          <a:spcPts val="1000"/>
                        </a:spcAft>
                      </a:pPr>
                      <a:r>
                        <a:rPr lang="tt-RU" sz="1100">
                          <a:solidFill>
                            <a:schemeClr val="bg1"/>
                          </a:solidFill>
                          <a:effectLst/>
                        </a:rPr>
                        <a:t>4.Даминова Д.</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solidFill>
                            <a:schemeClr val="bg1"/>
                          </a:solidFill>
                          <a:effectLst/>
                        </a:rPr>
                        <a:t>4 кл, Закирова Р.Г</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solidFill>
                            <a:schemeClr val="bg1"/>
                          </a:solidFill>
                          <a:effectLst/>
                        </a:rPr>
                        <a:t>Зимние забавы</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solidFill>
                            <a:schemeClr val="bg1"/>
                          </a:solidFill>
                          <a:effectLst/>
                        </a:rPr>
                        <a:t>Всероссийский конкурс рисунков</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40182" marR="40182" marT="0" marB="0"/>
                </a:tc>
              </a:tr>
              <a:tr h="331575">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solidFill>
                            <a:schemeClr val="bg1"/>
                          </a:solidFill>
                          <a:effectLst/>
                        </a:rPr>
                        <a:t>Юсупова Эндже</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solidFill>
                            <a:schemeClr val="bg1"/>
                          </a:solidFill>
                          <a:effectLst/>
                        </a:rPr>
                        <a:t>Рахманова Р.Р.</a:t>
                      </a:r>
                      <a:endParaRPr lang="ru-RU" sz="1100">
                        <a:solidFill>
                          <a:schemeClr val="bg1"/>
                        </a:solidFill>
                        <a:effectLst/>
                      </a:endParaRPr>
                    </a:p>
                    <a:p>
                      <a:pPr algn="just">
                        <a:lnSpc>
                          <a:spcPct val="115000"/>
                        </a:lnSpc>
                        <a:spcAft>
                          <a:spcPts val="1000"/>
                        </a:spcAft>
                      </a:pPr>
                      <a:r>
                        <a:rPr lang="tt-RU" sz="1100">
                          <a:solidFill>
                            <a:schemeClr val="bg1"/>
                          </a:solidFill>
                          <a:effectLst/>
                        </a:rPr>
                        <a:t>3 кл</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l">
                        <a:lnSpc>
                          <a:spcPts val="1200"/>
                        </a:lnSpc>
                        <a:spcAft>
                          <a:spcPts val="375"/>
                        </a:spcAft>
                      </a:pPr>
                      <a:r>
                        <a:rPr lang="ru-RU" sz="1100" kern="1800">
                          <a:solidFill>
                            <a:schemeClr val="bg1"/>
                          </a:solidFill>
                          <a:effectLst/>
                        </a:rPr>
                        <a:t>"Новогодняя игрушка"</a:t>
                      </a:r>
                      <a:endParaRPr lang="ru-RU" sz="1100">
                        <a:solidFill>
                          <a:schemeClr val="bg1"/>
                        </a:solidFill>
                        <a:effectLst/>
                      </a:endParaRPr>
                    </a:p>
                    <a:p>
                      <a:pPr algn="just">
                        <a:lnSpc>
                          <a:spcPct val="115000"/>
                        </a:lnSpc>
                        <a:spcAft>
                          <a:spcPts val="1000"/>
                        </a:spcAft>
                      </a:pPr>
                      <a:r>
                        <a:rPr lang="tt-RU" sz="1100">
                          <a:solidFill>
                            <a:schemeClr val="bg1"/>
                          </a:solidFill>
                          <a:effectLst/>
                        </a:rPr>
                        <a:t> </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l">
                        <a:lnSpc>
                          <a:spcPts val="1200"/>
                        </a:lnSpc>
                        <a:spcAft>
                          <a:spcPts val="1000"/>
                        </a:spcAft>
                      </a:pPr>
                      <a:r>
                        <a:rPr lang="ru-RU" sz="1100" kern="1800" dirty="0">
                          <a:solidFill>
                            <a:schemeClr val="bg1"/>
                          </a:solidFill>
                          <a:effectLst/>
                        </a:rPr>
                        <a:t>Международного конкурса поделок "Игрушка на елку"</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effectLst/>
                        </a:rPr>
                        <a:t> </a:t>
                      </a:r>
                      <a:endParaRPr lang="ru-RU" sz="1100">
                        <a:effectLst/>
                        <a:latin typeface="Calibri"/>
                        <a:ea typeface="Calibri"/>
                        <a:cs typeface="Times New Roman"/>
                      </a:endParaRPr>
                    </a:p>
                  </a:txBody>
                  <a:tcPr marL="40182" marR="40182" marT="0" marB="0"/>
                </a:tc>
              </a:tr>
              <a:tr h="764943">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solidFill>
                            <a:schemeClr val="bg1"/>
                          </a:solidFill>
                          <a:effectLst/>
                        </a:rPr>
                        <a:t>1.Даминова Д.</a:t>
                      </a:r>
                      <a:endParaRPr lang="ru-RU" sz="1100">
                        <a:solidFill>
                          <a:schemeClr val="bg1"/>
                        </a:solidFill>
                        <a:effectLst/>
                      </a:endParaRPr>
                    </a:p>
                    <a:p>
                      <a:pPr algn="just">
                        <a:lnSpc>
                          <a:spcPct val="115000"/>
                        </a:lnSpc>
                        <a:spcAft>
                          <a:spcPts val="1000"/>
                        </a:spcAft>
                      </a:pPr>
                      <a:r>
                        <a:rPr lang="tt-RU" sz="1100">
                          <a:solidFill>
                            <a:schemeClr val="bg1"/>
                          </a:solidFill>
                          <a:effectLst/>
                        </a:rPr>
                        <a:t>2.Кашапов Илнар</a:t>
                      </a:r>
                      <a:endParaRPr lang="ru-RU" sz="1100">
                        <a:solidFill>
                          <a:schemeClr val="bg1"/>
                        </a:solidFill>
                        <a:effectLst/>
                      </a:endParaRPr>
                    </a:p>
                    <a:p>
                      <a:pPr algn="just">
                        <a:lnSpc>
                          <a:spcPct val="115000"/>
                        </a:lnSpc>
                        <a:spcAft>
                          <a:spcPts val="1000"/>
                        </a:spcAft>
                      </a:pPr>
                      <a:r>
                        <a:rPr lang="tt-RU" sz="1100">
                          <a:solidFill>
                            <a:schemeClr val="bg1"/>
                          </a:solidFill>
                          <a:effectLst/>
                        </a:rPr>
                        <a:t>3.Сайфиев Раиль</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a:solidFill>
                            <a:schemeClr val="bg1"/>
                          </a:solidFill>
                          <a:effectLst/>
                        </a:rPr>
                        <a:t>4 кл, Закирова Р.Г</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l">
                        <a:lnSpc>
                          <a:spcPts val="1200"/>
                        </a:lnSpc>
                        <a:spcAft>
                          <a:spcPts val="375"/>
                        </a:spcAft>
                      </a:pPr>
                      <a:r>
                        <a:rPr lang="ru-RU" sz="1100" kern="1800">
                          <a:solidFill>
                            <a:schemeClr val="bg1"/>
                          </a:solidFill>
                          <a:effectLst/>
                        </a:rPr>
                        <a:t>"Новогодняя игрушка"</a:t>
                      </a:r>
                      <a:endParaRPr lang="ru-RU" sz="1100">
                        <a:solidFill>
                          <a:schemeClr val="bg1"/>
                        </a:solidFill>
                        <a:effectLst/>
                      </a:endParaRPr>
                    </a:p>
                    <a:p>
                      <a:pPr algn="l">
                        <a:lnSpc>
                          <a:spcPts val="1200"/>
                        </a:lnSpc>
                        <a:spcAft>
                          <a:spcPts val="375"/>
                        </a:spcAft>
                      </a:pPr>
                      <a:r>
                        <a:rPr lang="ru-RU" sz="1100" kern="1800">
                          <a:solidFill>
                            <a:schemeClr val="bg1"/>
                          </a:solidFill>
                          <a:effectLst/>
                        </a:rPr>
                        <a:t> </a:t>
                      </a:r>
                      <a:endParaRPr lang="ru-RU" sz="1100">
                        <a:solidFill>
                          <a:schemeClr val="bg1"/>
                        </a:solidFill>
                        <a:effectLst/>
                      </a:endParaRPr>
                    </a:p>
                    <a:p>
                      <a:pPr algn="l">
                        <a:lnSpc>
                          <a:spcPts val="1200"/>
                        </a:lnSpc>
                        <a:spcAft>
                          <a:spcPts val="375"/>
                        </a:spcAft>
                      </a:pPr>
                      <a:r>
                        <a:rPr lang="ru-RU" sz="1100" kern="1800">
                          <a:solidFill>
                            <a:schemeClr val="bg1"/>
                          </a:solidFill>
                          <a:effectLst/>
                        </a:rPr>
                        <a:t> </a:t>
                      </a:r>
                      <a:endParaRPr lang="ru-RU" sz="1100">
                        <a:solidFill>
                          <a:schemeClr val="bg1"/>
                        </a:solidFill>
                        <a:effectLst/>
                      </a:endParaRPr>
                    </a:p>
                    <a:p>
                      <a:pPr algn="just">
                        <a:lnSpc>
                          <a:spcPct val="115000"/>
                        </a:lnSpc>
                        <a:spcAft>
                          <a:spcPts val="1000"/>
                        </a:spcAft>
                      </a:pPr>
                      <a:r>
                        <a:rPr lang="tt-RU" sz="1100">
                          <a:solidFill>
                            <a:schemeClr val="bg1"/>
                          </a:solidFill>
                          <a:effectLst/>
                        </a:rPr>
                        <a:t> </a:t>
                      </a:r>
                      <a:endParaRPr lang="ru-RU" sz="110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l">
                        <a:lnSpc>
                          <a:spcPts val="1200"/>
                        </a:lnSpc>
                        <a:spcAft>
                          <a:spcPts val="1000"/>
                        </a:spcAft>
                      </a:pPr>
                      <a:r>
                        <a:rPr lang="ru-RU" sz="1100" kern="1800" dirty="0">
                          <a:solidFill>
                            <a:schemeClr val="bg1"/>
                          </a:solidFill>
                          <a:effectLst/>
                        </a:rPr>
                        <a:t>Международного конкурса поделок "Игрушка на елку"</a:t>
                      </a:r>
                      <a:endParaRPr lang="ru-RU" sz="1100" dirty="0">
                        <a:solidFill>
                          <a:schemeClr val="bg1"/>
                        </a:solidFill>
                        <a:effectLst/>
                      </a:endParaRPr>
                    </a:p>
                    <a:p>
                      <a:pPr algn="l">
                        <a:lnSpc>
                          <a:spcPts val="1200"/>
                        </a:lnSpc>
                        <a:spcAft>
                          <a:spcPts val="1000"/>
                        </a:spcAft>
                      </a:pPr>
                      <a:r>
                        <a:rPr lang="ru-RU" sz="1100" kern="1800" dirty="0">
                          <a:solidFill>
                            <a:schemeClr val="bg1"/>
                          </a:solidFill>
                          <a:effectLst/>
                        </a:rPr>
                        <a:t>«Буду бдительным на льду»</a:t>
                      </a:r>
                      <a:endParaRPr lang="ru-RU" sz="1100" dirty="0">
                        <a:solidFill>
                          <a:schemeClr val="bg1"/>
                        </a:solidFill>
                        <a:effectLst/>
                        <a:latin typeface="Calibri"/>
                        <a:ea typeface="Calibri"/>
                        <a:cs typeface="Times New Roman"/>
                      </a:endParaRPr>
                    </a:p>
                  </a:txBody>
                  <a:tcPr marL="40182" marR="40182" marT="0" marB="0">
                    <a:solidFill>
                      <a:schemeClr val="accent1"/>
                    </a:solidFill>
                  </a:tcPr>
                </a:tc>
                <a:tc>
                  <a:txBody>
                    <a:bodyPr/>
                    <a:lstStyle/>
                    <a:p>
                      <a:pPr algn="just">
                        <a:lnSpc>
                          <a:spcPct val="115000"/>
                        </a:lnSpc>
                        <a:spcAft>
                          <a:spcPts val="1000"/>
                        </a:spcAft>
                      </a:pPr>
                      <a:r>
                        <a:rPr lang="tt-RU" sz="1100" dirty="0">
                          <a:effectLst/>
                        </a:rPr>
                        <a:t> </a:t>
                      </a:r>
                      <a:endParaRPr lang="ru-RU" sz="1100" dirty="0">
                        <a:effectLst/>
                      </a:endParaRPr>
                    </a:p>
                    <a:p>
                      <a:pPr algn="just">
                        <a:lnSpc>
                          <a:spcPct val="115000"/>
                        </a:lnSpc>
                        <a:spcAft>
                          <a:spcPts val="1000"/>
                        </a:spcAft>
                      </a:pPr>
                      <a:r>
                        <a:rPr lang="tt-RU" sz="1100" dirty="0">
                          <a:effectLst/>
                        </a:rPr>
                        <a:t> </a:t>
                      </a:r>
                      <a:endParaRPr lang="ru-RU" sz="1100" dirty="0">
                        <a:effectLst/>
                      </a:endParaRPr>
                    </a:p>
                    <a:p>
                      <a:pPr algn="just">
                        <a:lnSpc>
                          <a:spcPct val="115000"/>
                        </a:lnSpc>
                        <a:spcAft>
                          <a:spcPts val="1000"/>
                        </a:spcAft>
                      </a:pPr>
                      <a:r>
                        <a:rPr lang="tt-RU" sz="1100" dirty="0">
                          <a:effectLst/>
                        </a:rPr>
                        <a:t>3 место,грамота</a:t>
                      </a:r>
                      <a:endParaRPr lang="ru-RU" sz="1100" dirty="0">
                        <a:effectLst/>
                        <a:latin typeface="Calibri"/>
                        <a:ea typeface="Calibri"/>
                        <a:cs typeface="Times New Roman"/>
                      </a:endParaRPr>
                    </a:p>
                  </a:txBody>
                  <a:tcPr marL="40182" marR="40182" marT="0" marB="0"/>
                </a:tc>
              </a:tr>
              <a:tr h="369673">
                <a:tc>
                  <a:txBody>
                    <a:bodyPr/>
                    <a:lstStyle/>
                    <a:p>
                      <a:pPr algn="just">
                        <a:lnSpc>
                          <a:spcPct val="115000"/>
                        </a:lnSpc>
                        <a:spcAft>
                          <a:spcPts val="1000"/>
                        </a:spcAft>
                      </a:pPr>
                      <a:r>
                        <a:rPr lang="tt-RU" sz="1100">
                          <a:effectLst/>
                        </a:rPr>
                        <a:t>2015</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effectLst/>
                        </a:rPr>
                        <a:t>Самигуллин Ислам</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tt-RU" sz="1100">
                          <a:effectLst/>
                        </a:rPr>
                        <a:t>3кл.Самигуллина Г.М.</a:t>
                      </a:r>
                      <a:endParaRPr lang="ru-RU" sz="1100">
                        <a:effectLst/>
                        <a:latin typeface="Calibri"/>
                        <a:ea typeface="Calibri"/>
                        <a:cs typeface="Times New Roman"/>
                      </a:endParaRPr>
                    </a:p>
                  </a:txBody>
                  <a:tcPr marL="40182" marR="40182" marT="0" marB="0"/>
                </a:tc>
                <a:tc>
                  <a:txBody>
                    <a:bodyPr/>
                    <a:lstStyle/>
                    <a:p>
                      <a:pPr algn="l">
                        <a:lnSpc>
                          <a:spcPts val="1200"/>
                        </a:lnSpc>
                        <a:spcAft>
                          <a:spcPts val="375"/>
                        </a:spcAft>
                      </a:pPr>
                      <a:r>
                        <a:rPr lang="ru-RU" sz="1100" kern="1800">
                          <a:effectLst/>
                        </a:rPr>
                        <a:t>«Сохраним лесную красавицу»</a:t>
                      </a:r>
                      <a:endParaRPr lang="ru-RU" sz="1100">
                        <a:effectLst/>
                        <a:latin typeface="Calibri"/>
                        <a:ea typeface="Calibri"/>
                        <a:cs typeface="Times New Roman"/>
                      </a:endParaRPr>
                    </a:p>
                  </a:txBody>
                  <a:tcPr marL="40182" marR="40182" marT="0" marB="0"/>
                </a:tc>
                <a:tc>
                  <a:txBody>
                    <a:bodyPr/>
                    <a:lstStyle/>
                    <a:p>
                      <a:pPr algn="l">
                        <a:lnSpc>
                          <a:spcPts val="1200"/>
                        </a:lnSpc>
                        <a:spcAft>
                          <a:spcPts val="1000"/>
                        </a:spcAft>
                      </a:pPr>
                      <a:r>
                        <a:rPr lang="ru-RU" sz="1100" kern="1800">
                          <a:effectLst/>
                        </a:rPr>
                        <a:t>Районный этап республиканского конкурса «Сохраним лесную красавицу»</a:t>
                      </a:r>
                      <a:endParaRPr lang="ru-RU" sz="1100">
                        <a:effectLst/>
                        <a:latin typeface="Calibri"/>
                        <a:ea typeface="Calibri"/>
                        <a:cs typeface="Times New Roman"/>
                      </a:endParaRPr>
                    </a:p>
                  </a:txBody>
                  <a:tcPr marL="40182" marR="40182" marT="0" marB="0"/>
                </a:tc>
                <a:tc>
                  <a:txBody>
                    <a:bodyPr/>
                    <a:lstStyle/>
                    <a:p>
                      <a:pPr algn="just">
                        <a:lnSpc>
                          <a:spcPct val="115000"/>
                        </a:lnSpc>
                        <a:spcAft>
                          <a:spcPts val="1000"/>
                        </a:spcAft>
                      </a:pPr>
                      <a:r>
                        <a:rPr lang="ru-RU" sz="1100" dirty="0">
                          <a:effectLst/>
                        </a:rPr>
                        <a:t>1 </a:t>
                      </a:r>
                      <a:r>
                        <a:rPr lang="ru-RU" sz="1100" dirty="0" err="1">
                          <a:effectLst/>
                        </a:rPr>
                        <a:t>место,грамота</a:t>
                      </a:r>
                      <a:endParaRPr lang="ru-RU" sz="1100" dirty="0">
                        <a:effectLst/>
                        <a:latin typeface="Calibri"/>
                        <a:ea typeface="Calibri"/>
                        <a:cs typeface="Times New Roman"/>
                      </a:endParaRPr>
                    </a:p>
                  </a:txBody>
                  <a:tcPr marL="40182" marR="40182" marT="0" marB="0"/>
                </a:tc>
              </a:tr>
            </a:tbl>
          </a:graphicData>
        </a:graphic>
      </p:graphicFrame>
    </p:spTree>
    <p:extLst>
      <p:ext uri="{BB962C8B-B14F-4D97-AF65-F5344CB8AC3E}">
        <p14:creationId xmlns:p14="http://schemas.microsoft.com/office/powerpoint/2010/main" val="547859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indent="449580">
              <a:lnSpc>
                <a:spcPct val="115000"/>
              </a:lnSpc>
              <a:spcAft>
                <a:spcPts val="0"/>
              </a:spcAft>
            </a:pPr>
            <a:r>
              <a:rPr lang="ru-RU" sz="1800" dirty="0">
                <a:latin typeface="Times New Roman"/>
                <a:ea typeface="Calibri"/>
                <a:cs typeface="Times New Roman"/>
              </a:rPr>
              <a:t>Кроме этого, каждый второй учащийся школы принял участие во Всероссийских сетевых конкурсах и олимпиадах:  «Русский медвежонок», «Кенгуру», Британский бульдог».</a:t>
            </a:r>
            <a:r>
              <a:rPr lang="ru-RU" sz="1600" dirty="0">
                <a:ea typeface="Calibri"/>
                <a:cs typeface="Times New Roman"/>
              </a:rPr>
              <a:t/>
            </a:r>
            <a:br>
              <a:rPr lang="ru-RU" sz="1600" dirty="0">
                <a:ea typeface="Calibri"/>
                <a:cs typeface="Times New Roman"/>
              </a:rPr>
            </a:br>
            <a:r>
              <a:rPr lang="ru-RU" sz="1800" b="1" i="1" u="sng" dirty="0">
                <a:latin typeface="Times New Roman"/>
                <a:ea typeface="Times New Roman"/>
                <a:cs typeface="Times New Roman"/>
              </a:rPr>
              <a:t>задачи воспитания в следующем учебном году</a:t>
            </a:r>
            <a:r>
              <a:rPr lang="ru-RU" sz="1800" b="1" i="1" dirty="0">
                <a:latin typeface="Times New Roman"/>
                <a:ea typeface="Times New Roman"/>
                <a:cs typeface="Times New Roman"/>
              </a:rPr>
              <a:t> </a:t>
            </a:r>
            <a:r>
              <a:rPr lang="ru-RU" sz="1800" dirty="0">
                <a:latin typeface="Times New Roman"/>
                <a:ea typeface="Times New Roman"/>
                <a:cs typeface="Times New Roman"/>
              </a:rPr>
              <a:t>–</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Активизировать  работу  среди  подростков  и  старших  школьников,  направленную  на  заботу  о  близких    и  пожилых  людях;</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Усилить  работу  по  развитию  у  школьников  чувства  любви  и  ответственности  за  своё  Отечество  и  свой  родной  край;</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Формировать  активную  жизненную  позицию,  осуществлять      личностное  развитие  в  процессе  взаимодействия  между  взрослыми  и  учащимися.</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Разнообразить  формы  работы  с  родителями  с  целью  привлечения  их  к  активному  участию  в  работе  </a:t>
            </a:r>
            <a:r>
              <a:rPr lang="ru-RU" sz="1800" dirty="0" err="1">
                <a:latin typeface="Times New Roman"/>
                <a:ea typeface="Calibri"/>
                <a:cs typeface="Times New Roman"/>
              </a:rPr>
              <a:t>педколлектива</a:t>
            </a:r>
            <a:r>
              <a:rPr lang="ru-RU" sz="1800" dirty="0">
                <a:latin typeface="Times New Roman"/>
                <a:ea typeface="Calibri"/>
                <a:cs typeface="Times New Roman"/>
              </a:rPr>
              <a:t>  и  внеклассных  мероприятиях  среди  школьников.</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В  течение  всего  года  заниматься профилактикой  наркомании,  </a:t>
            </a:r>
            <a:r>
              <a:rPr lang="ru-RU" sz="1800" dirty="0" err="1">
                <a:latin typeface="Times New Roman"/>
                <a:ea typeface="Calibri"/>
                <a:cs typeface="Times New Roman"/>
              </a:rPr>
              <a:t>табакокурения</a:t>
            </a:r>
            <a:r>
              <a:rPr lang="ru-RU" sz="1800" dirty="0">
                <a:latin typeface="Times New Roman"/>
                <a:ea typeface="Calibri"/>
                <a:cs typeface="Times New Roman"/>
              </a:rPr>
              <a:t>  и  алкоголизма;</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Вызывать  и  поддерживать  интерес  школьников  к  здоровому  образу  жизни  через  массовые  спортивные  мероприятия,  профилактические  беседы  и  экскурсии  в  природу;</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Воспитывать  экологическую  грамотность  школьников.</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11231273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lnSpc>
                <a:spcPct val="115000"/>
              </a:lnSpc>
              <a:spcAft>
                <a:spcPts val="1000"/>
              </a:spcAft>
            </a:pPr>
            <a:r>
              <a:rPr lang="ru-RU" b="1" dirty="0">
                <a:latin typeface="Times New Roman"/>
                <a:ea typeface="Times New Roman"/>
              </a:rPr>
              <a:t>7. Профилактика здорового образа жизни</a:t>
            </a:r>
            <a:endParaRPr lang="ru-RU" dirty="0"/>
          </a:p>
        </p:txBody>
      </p:sp>
    </p:spTree>
    <p:extLst>
      <p:ext uri="{BB962C8B-B14F-4D97-AF65-F5344CB8AC3E}">
        <p14:creationId xmlns:p14="http://schemas.microsoft.com/office/powerpoint/2010/main" val="31936062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indent="449580">
              <a:lnSpc>
                <a:spcPct val="115000"/>
              </a:lnSpc>
              <a:spcAft>
                <a:spcPts val="0"/>
              </a:spcAft>
            </a:pPr>
            <a:r>
              <a:rPr lang="ru-RU" sz="1800" b="1" i="1" dirty="0">
                <a:latin typeface="Times New Roman"/>
                <a:ea typeface="Times New Roman"/>
                <a:cs typeface="Times New Roman"/>
              </a:rPr>
              <a:t>Воспитание здорового образа жизни</a:t>
            </a:r>
            <a:r>
              <a:rPr lang="ru-RU" sz="1600" dirty="0">
                <a:ea typeface="Calibri"/>
                <a:cs typeface="Times New Roman"/>
              </a:rPr>
              <a:t/>
            </a:r>
            <a:br>
              <a:rPr lang="ru-RU" sz="1600" dirty="0">
                <a:ea typeface="Calibri"/>
                <a:cs typeface="Times New Roman"/>
              </a:rPr>
            </a:br>
            <a:r>
              <a:rPr lang="ru-RU" sz="1800" dirty="0">
                <a:latin typeface="Times New Roman"/>
                <a:ea typeface="Calibri"/>
                <a:cs typeface="Times New Roman"/>
              </a:rPr>
              <a:t>В современных условиях одним из важнейших приоритетов обновления содержания образования является модернизация и развитие</a:t>
            </a:r>
            <a:r>
              <a:rPr lang="ru-RU" sz="1800" spc="-5" dirty="0">
                <a:solidFill>
                  <a:srgbClr val="000000"/>
                </a:solidFill>
                <a:latin typeface="Times New Roman"/>
                <a:ea typeface="Calibri"/>
                <a:cs typeface="Times New Roman"/>
              </a:rPr>
              <a:t>  </a:t>
            </a:r>
            <a:r>
              <a:rPr lang="ru-RU" sz="1800" b="1" dirty="0">
                <a:latin typeface="Times New Roman"/>
                <a:ea typeface="Times New Roman"/>
                <a:cs typeface="Times New Roman"/>
              </a:rPr>
              <a:t>физкультурно-спортивного направления</a:t>
            </a:r>
            <a:r>
              <a:rPr lang="ru-RU" sz="1800" dirty="0">
                <a:latin typeface="Times New Roman"/>
                <a:ea typeface="Times New Roman"/>
                <a:cs typeface="Times New Roman"/>
              </a:rPr>
              <a:t> деятельности школы. </a:t>
            </a: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smtClean="0">
                <a:latin typeface="Times New Roman"/>
                <a:ea typeface="Times New Roman"/>
                <a:cs typeface="Times New Roman"/>
              </a:rPr>
              <a:t>Цель</a:t>
            </a:r>
            <a:r>
              <a:rPr lang="ru-RU" sz="1800" dirty="0">
                <a:latin typeface="Times New Roman"/>
                <a:ea typeface="Times New Roman"/>
                <a:cs typeface="Times New Roman"/>
              </a:rPr>
              <a:t>: создание наиболее благоприятных условий для сохранения и укрепления здоровья учащихся, формирования у  школьников отношения к здоровому образу жизни как к одному из главных путей в достижении успеха. </a:t>
            </a:r>
            <a:r>
              <a:rPr lang="ru-RU" sz="1800" dirty="0" smtClean="0">
                <a:latin typeface="Times New Roman"/>
                <a:ea typeface="Times New Roman"/>
                <a:cs typeface="Times New Roman"/>
              </a:rPr>
              <a:t/>
            </a:r>
            <a:br>
              <a:rPr lang="ru-RU" sz="1800" dirty="0" smtClean="0">
                <a:latin typeface="Times New Roman"/>
                <a:ea typeface="Times New Roman"/>
                <a:cs typeface="Times New Roman"/>
              </a:rPr>
            </a:br>
            <a:r>
              <a:rPr lang="ru-RU" sz="1800" dirty="0" smtClean="0">
                <a:latin typeface="Times New Roman"/>
                <a:ea typeface="Times New Roman"/>
                <a:cs typeface="Times New Roman"/>
              </a:rPr>
              <a:t>Были </a:t>
            </a:r>
            <a:r>
              <a:rPr lang="ru-RU" sz="1800" dirty="0">
                <a:latin typeface="Times New Roman"/>
                <a:ea typeface="Times New Roman"/>
                <a:cs typeface="Times New Roman"/>
              </a:rPr>
              <a:t>определены основные формы организации воспитательной деятельности: цикл классных часов</a:t>
            </a:r>
            <a:r>
              <a:rPr lang="ru-RU" sz="1800" b="1" dirty="0">
                <a:latin typeface="Times New Roman"/>
                <a:ea typeface="Times New Roman"/>
                <a:cs typeface="Times New Roman"/>
              </a:rPr>
              <a:t> </a:t>
            </a:r>
            <a:r>
              <a:rPr lang="ru-RU" sz="1800" dirty="0">
                <a:latin typeface="Times New Roman"/>
                <a:ea typeface="Times New Roman"/>
                <a:cs typeface="Times New Roman"/>
              </a:rPr>
              <a:t>«В 21 век без наркотиков», акция </a:t>
            </a:r>
            <a:r>
              <a:rPr lang="tt-RU" sz="1800" dirty="0">
                <a:latin typeface="Times New Roman"/>
                <a:ea typeface="Times New Roman"/>
                <a:cs typeface="Times New Roman"/>
              </a:rPr>
              <a:t>“</a:t>
            </a:r>
            <a:r>
              <a:rPr lang="ru-RU" sz="1800" dirty="0">
                <a:latin typeface="Times New Roman"/>
                <a:ea typeface="Times New Roman"/>
                <a:cs typeface="Times New Roman"/>
              </a:rPr>
              <a:t>Спорт как альтернатива пагубным </a:t>
            </a:r>
            <a:r>
              <a:rPr lang="ru-RU" sz="1800" dirty="0" err="1">
                <a:latin typeface="Times New Roman"/>
                <a:ea typeface="Times New Roman"/>
                <a:cs typeface="Times New Roman"/>
              </a:rPr>
              <a:t>привычкам»дни</a:t>
            </a:r>
            <a:r>
              <a:rPr lang="ru-RU" sz="1800" dirty="0">
                <a:latin typeface="Times New Roman"/>
                <a:ea typeface="Times New Roman"/>
                <a:cs typeface="Times New Roman"/>
              </a:rPr>
              <a:t> здоровья, встречи с медицинскими работниками,  спортивные праздники, спартакиады, соревнования, тематическая неделя «В здоровом теле - здоровый дух», конкурсы творческих работ «Здоровье в ваших руках», путешествия в мир природы.</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В прошедшем учебном году школьники приняли участие во многих районных   соревнованиях.</a:t>
            </a:r>
            <a:r>
              <a:rPr lang="ru-RU" sz="1600" dirty="0">
                <a:ea typeface="Calibri"/>
                <a:cs typeface="Times New Roman"/>
              </a:rPr>
              <a:t/>
            </a:r>
            <a:br>
              <a:rPr lang="ru-RU" sz="1600" dirty="0">
                <a:ea typeface="Calibri"/>
                <a:cs typeface="Times New Roman"/>
              </a:rPr>
            </a:br>
            <a:r>
              <a:rPr lang="ru-RU" sz="1800" dirty="0">
                <a:latin typeface="Times New Roman"/>
                <a:ea typeface="Times New Roman"/>
                <a:cs typeface="Times New Roman"/>
              </a:rPr>
              <a:t> Повышению уровня физического здоровья детей способствовало сотрудничество со школами  района и области,  совместно с которыми систематически проводились Дни здоровья, спортивные соревнования и праздники.</a:t>
            </a:r>
            <a:r>
              <a:rPr lang="ru-RU" sz="1600" dirty="0">
                <a:ea typeface="Calibri"/>
                <a:cs typeface="Times New Roman"/>
              </a:rPr>
              <a:t/>
            </a:r>
            <a:br>
              <a:rPr lang="ru-RU" sz="1600" dirty="0">
                <a:ea typeface="Calibri"/>
                <a:cs typeface="Times New Roman"/>
              </a:rPr>
            </a:br>
            <a:endParaRPr lang="ru-RU" sz="1800" dirty="0"/>
          </a:p>
        </p:txBody>
      </p:sp>
    </p:spTree>
    <p:extLst>
      <p:ext uri="{BB962C8B-B14F-4D97-AF65-F5344CB8AC3E}">
        <p14:creationId xmlns:p14="http://schemas.microsoft.com/office/powerpoint/2010/main" val="328158114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3331</Words>
  <Application>Microsoft Office PowerPoint</Application>
  <PresentationFormat>Экран (4:3)</PresentationFormat>
  <Paragraphs>1203</Paragraphs>
  <Slides>80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80</vt:i4>
      </vt:variant>
    </vt:vector>
  </HeadingPairs>
  <TitlesOfParts>
    <vt:vector size="81" baseType="lpstr">
      <vt:lpstr>Тема Office</vt:lpstr>
      <vt:lpstr>Публичный доклад муниципального бюджетного  общеобразовательного учреждения «Основная общеобразовательная школа села Асеево» Азнакаевского муниципального района   Республики Татарстан за 2014 год </vt:lpstr>
      <vt:lpstr>Отчет о результатах самообследования за 2014 год Введение        Представленный  доклад является публичным отчетом о проделанной работе за 2014 год. Он подготовлен  рабочей группой в составе: директора  школы Марданшина Айдара Илзировича, заместителей директора  по УВР – Хайруллина Айдара Хабибулловича,  Самигуллиной Гульсем Маликовны. В работе принимали участие руководители  школьных методических объединений  учителей. Задача настоящего  доклада -  предоставить родительской общественности, учителям и всем присутствующим информацию о результатах деятельности муниципального бюджетного общеобразовательного учреждения «Основная общеобразовательная школа села Асеево», ее потенциале, условиях функционирования, проблемах развития, постановки целей и задач на 2014-2015 учебный год. В докладе представлены статистические данные, аналитические материалы, мониторинговые исследования школы. </vt:lpstr>
      <vt:lpstr> Деятельность  школы  регламентируется ее Уставом и локальными актами.  Основная задача школы – предоставление качественного образования, развитие интеллектуальных, творческих способностей учащихся, сохранение и укрепление духовно-нравственного, физического, психологического здоровья всех участников образовательного процесса. Образовательная программа школы обеспечивает реализацию государственных стандартов по всем предметам учебного плана, преемственность при переходе обучающихся из детского сада в начальную школу, из начальной – в основную школу.</vt:lpstr>
      <vt:lpstr> Создана воспитательная система, объединяющая урочную, внеурочную и внешкольную деятельность. Повысилась безопасность жизнедеятельности учащихся во время пребывания их в школе. Ведется большая просветительская работа с привлечением специалистов по пропаганде здорового образа жизни, профилактике дорожного травматизма, противопожарной безопасности, правилам поведения на воде. Расширилось и постоянно укрепляется социальное партнерство школы с учреждениями образования, культуры и спорта, с центрами психологической и социальной помощи, а также сотрудничество по обеспечению условий безопасности. Развитие материально-технической базы значительно повлияло на качество образовательной подготовки учащихся. Наша школа богата традициями гражданского, патриотического, трудового, этического, эстетического, духовно-нравственного воспитания, которые сохраняются, укрепляются и развиваются.         Важная роль в решении задач воспитания и социализации подрастающего поколения отводится тесному взаимодействию семьи и школы. </vt:lpstr>
      <vt:lpstr>Общая характеристика образовательного учреждения </vt:lpstr>
      <vt:lpstr>муниципальное бюджетное общеобразовательное учреждение «Основная общеобразовательная школа села Асеево» Азнакаевского муниципального района Республики Татарстан отсчитывает свою историю с 1989 года. Школа имеет просторный спортзал, где регулярно проходят значимые спортивные мероприятия, кабинеты для ведения уроков, библиотеку, спортзал, столовую. Около школы расположен хоккейный корт. На базе школы действует детский сад села Асеево. Школа имеет свой филиал – муниципальное бюджетное общеобразовательное учреждение «Начальная общеобразовательная школа села Митряево» Азнакаевского муниципального района Республики Татарстан. </vt:lpstr>
      <vt:lpstr>Директор: Марданшин Айдар Илзирович, образование высшее, педагогический стаж  21  лет, руководящий стаж – 13 лет.  Кадровые ресурсы: всего 16 педагогов, из них с высшим образованием – 15 педагогов, со средним специальным образованием – 1 педагог. Первая квалификационная категория – 11, соответствие занимаемой должности – 1; без категории – 4. В филиале 1 учитель начальных классов с высшим образованием, имеет 1 категорию. На данный момент все педагоги прошли курсы повышения квалификации и вовремя проходят аттестацию. Награды: нагрудный знак «За заслуги в образовании» -1; нагрудный знак и удостоверение «Отличник физической культуры и спорта РТ» - 1.      На сегодняшний день в школе учится 38 учащихся и 2 учащихся в филиале. </vt:lpstr>
      <vt:lpstr>Структура управления деятельностью школы.</vt:lpstr>
      <vt:lpstr> В структуру управления деятельностью школы входит администрация школы (директор и заместители директора), руководители школьных методических объединений, школьный профсоюзный комитет (председатель школьного профсоюзного комитета). </vt:lpstr>
      <vt:lpstr>Директор школы осуществляет управленческую деятельность, контролирует учебно-воспитательный процесс, ведет работу с педагогическими кадрами, взаимодействует с органами общественного управления, мониторит общую динамику образовательного процесса, также решает финансово-хозяйственные вопросы школы, выполняет административно-управленческую функцию. Заместитель директора по учебно-воспитательной работе отвечает за учебно-воспитательный процесс, результаты образовательной деятельности, государственную итоговую аттестацию учащихся, аттестацию педагогов, работу с одаренными детьми. Оказывает методическую помощь учителям, осуществляет инновационную деятельность образовательного процесса. Заместитель директора по воспитательной работе отвечает за воспитательный процесс, мероприятия, контролирует участие педагогов в конкурсах оказывает методическую помощь классным руководителям, также ведет работу по профилактике здорового образа жизни, с родителями. Руководители школьных методических объединений ведут образовательную работу по своим циклам: проводят совещания с учителями, оказывают им методическую помощь, следят за результатами образовательного процесса. Председатель профсоюзного комитета ведет профсоюзную работу с педагогами.       </vt:lpstr>
      <vt:lpstr>Презентация PowerPoint</vt:lpstr>
      <vt:lpstr>Презентация PowerPoint</vt:lpstr>
      <vt:lpstr>Результаты образовательной деятельности школы. </vt:lpstr>
      <vt:lpstr>В 2013-2014 учебном году в школе обучалось всего 35 учащихся. В филиале – 4 учащихся.                      </vt:lpstr>
      <vt:lpstr>Показателями выполнения  намеченных  на учебный год целей и задач явились следующие результаты образовательной деятельности: 15 учащихся на «4» и «5». Качество: 50%. Успеваемость: 100%. Посещаемость: 96%. Отчёт  по качеству и успеваемости за 2013-2014 учебный год МБОУ «ООШ села Асеево» Азнакаевского муниципального района РТ               </vt:lpstr>
      <vt:lpstr>Отчёт  по качеству и успеваемости за 2013-2014 учебный год филиала МБОУ «ООШ села Асеево» Азнакаевского муниципального района РТ – МБОУ «НОШ села Митряево» Азнакаевского муниципального района РТ              </vt:lpstr>
      <vt:lpstr>Отчёт  по качеству и успеваемости по предметам за 2013-2014 учебный год МБОУ «ООШ села Асеево» Азнакаевского муниципального района РТ                     </vt:lpstr>
      <vt:lpstr>Отчёт  по качеству и успеваемости за 2013-2014 учебный год филиала МБОУ «ООШ села Асеево» Азнакаевского муниципального района РТ – МБОУ «НОШ села Митряево» Азнакаевского муниципального района РТ                  </vt:lpstr>
      <vt:lpstr>Результаты ОГЭ по химии: 4; по математике: 4; по биологии: 4; по русскому языку: 4,5;  Мониторинг сдачи ОГЭ учащихся 9 класса МБОУ «ООШ села Асеево» Азнакаевского муниципального района Республики Татарстан                  </vt:lpstr>
      <vt:lpstr>Состав обучающихся     На сегодняшний день школа имеет  два уровня образования, в которых  обучается 38 учащихся, в филиале – 2 учащихся.                 </vt:lpstr>
      <vt:lpstr>Муниципальное бюджетное общеобразовательное учреждение  «Основная  общеобразовательная школа села Асеево» Азнакаевского муниципального района РТ является государственным образовательным учреждением.      Администрация школы контролирует повышение профессиональной подготовленности учителей.     Учащиеся активно участвуют в олимпиадах, конференциях, конкурсах, благотворительных ярмарках, мероприятиях.      Поставленные цели реализуются на основе введения в учебно-воспитательный процесс современных инновационных технологий  обучения. Таким образом, многое делается для улучшения учебно-воспитательного процесса.</vt:lpstr>
      <vt:lpstr>Презентация PowerPoint</vt:lpstr>
      <vt:lpstr>Презентация PowerPoint</vt:lpstr>
      <vt:lpstr>Презентация PowerPoint</vt:lpstr>
      <vt:lpstr>Презентация PowerPoint</vt:lpstr>
      <vt:lpstr>Презентация PowerPoint</vt:lpstr>
      <vt:lpstr>Работа с педагогическими кадрами</vt:lpstr>
      <vt:lpstr>Учителя в школе работают по инновационным технологиям. Регулярно проводятся педсоветы, совещания при директоре, заместителе директора, совещания руководителей школьных методических объединений, профсоюзные собрания, родительские собрания, собеседования по подготовке к ОГЭ. Работа с педагогическими кадрами ведется эффективно и результативно.   </vt:lpstr>
      <vt:lpstr>Презентация PowerPoint</vt:lpstr>
      <vt:lpstr>Презентация PowerPoint</vt:lpstr>
      <vt:lpstr>Методическая работа </vt:lpstr>
      <vt:lpstr>Содержание и формы методической работы определены в соответствии с направлением инновационной работы школы. Методическая работа направлена на разработку и внедрение нового содержания образования, на преодоление трудностей, на совершенствование методической дея­тельности учителя, повышение мастерства учителей. Всей методической работой руководит методсовет. В методсовет входят наиболее опытные учителя, учителя-методисты, руководители методобъединений. </vt:lpstr>
      <vt:lpstr>Методический совет: - реализует задачи методической работы, поставленные  на конкретный учебный год, - направляет работу методических объединений, - готовит и проводит взаимопосещения, предметные недели, - обобщает и внедряет передовой педагогический опыт, организует наставничество и руководит им, - анализирует итоги контрольных текстовых заданий, определяет пути устранения пробелов в знаниях учащихся, - организует и проводит психолого-педагогические семинары, деловые игры. </vt:lpstr>
      <vt:lpstr>В школе работает  4 методических объединения: цикл начального общего образования, гуманитарный, естественно-математический, спортивно-художественный цикл. Методическая тема района - «Развитие профессиональной компетентности педагогов как фактор повышения качества образования».           Методическая тема школы - «Педагогический мониторинг – как фактор повышения качества учебно – воспитательного процесса в условиях модернизации образования».</vt:lpstr>
      <vt:lpstr>Характеристика педагогических технологий: развивающее обучение исследовательские методы обучения разноуровневое обучение обучение в сотрудничестве (групповая, командная работа) социокультурная технология технология социального проектирования информационно-коммуникационные технологии личностно – ориентированное обучение индивидуальный подход проектные здоровьесберегающие проблемного обучения критического мышления интегрированные уроки диспуты,  дискуссии,  дебаты </vt:lpstr>
      <vt:lpstr> Методическая работа ШМО Цикл начального общего образования.           Методическая тема ШМО учителей начальных классов – «Повышение качества учебно-воспитательного процесса средствами развития познавательных способностей учеников». Цель методической работы:  Дальнейшее совершенствование учебно-воспитательного процесса с учетом индивидуальных способностей, их интересов, образовательных возможностей, состояния здоровья. Задачи: Отработать наиболее эффективные технологии преподавания предметов сочетающих в себе разнообразные подходы к деятельности учащихся Проследить личные успехи и неудачи в усвоении учебного материала в соответствии  с динамикой развития учащихся             •     Совершенствовать работу с одарёнными детьми на уроках и внеклассных   мероприятиях.             •     Совершенствовать обобщение педагогического опыта на МО, семинарах, конференциях, конкурсах.              Методическая тема  Закировой Р.Г. - «Развитие творческих способностей учащихся»            Методическая тема  Рахмановой Р.Р. - «Формирование личностных качеств: самостоятельности, активности, уверенности  на уроках»   </vt:lpstr>
      <vt:lpstr>Результаты районных и республиканских предметных олимпиад, а так же результаты независимых олимпиад, в том числе интернет-олимпиадах.                     </vt:lpstr>
      <vt:lpstr>Участие учащихся в конкурсах, конференциях, смотрах, результаты  .                    </vt:lpstr>
      <vt:lpstr> Гуманитарный  цикл.         В ШМО гуманитарного  цикла входят учителя следующих предметов: русского языка и литературы, татарского языка и литературы, английского языка, истории и обществознания.         Методическая тема школьного методического объединения учителей гуманитарного  цикла: «Развитие профессиональной компетенции педагогов как фактор повышения качества образования».         Цель работы ШМО: непрерывное совершенствование уровня педагогического мастерства учителей, их эрудиции и компетентности в области гуманитарных дисциплин. Задачи ШМО: 1. Обеспечение высокого методического уровня проведения всех видов занятий. 2. Повышение профессиональной квалификации учителей ШМО. 3. Выявление, обобщение и распространение положительного педагогического опыта творчески работающих учителей. 4. Внедрение в учебный процесс учебно-методических и дидактических материалов и программного обеспечения АСО, систем информационного обеспечения занятий. 5. Совершенствование работы учителей ШМО на основе личностно-ориентированного обучения с разными категориями учащихся. 6. Формирование у учащихся высоких духовно-нравственных качеств.  </vt:lpstr>
      <vt:lpstr>Методические темы учителей гуманитарного цикла:  Учитель русского языка Рахманова Альфия Миннахматовна – «Развитие устной и письменной речи на уроках русского языка и литературы». Учитель татарского языка и литературы Валеева Люция Марселовна - “Халкыбызның куңел җәүһәрләренә таянып укучыларга милли һәм әхлак тәрбиясе бирү, сәнгатьле сөйләргә өйрәтү”. Учитель татарского языка и литературы Хайруллин Айдар Хабибуллович - «Татар теле һәм әдәбият дәресләрендә яңа педагогик технологияләрне кулланып укучыларга әхлакый тәрбия бирү".  Учитель английского языка Ермакова Луиза Римовна - “Работа над грамотностью учащихся на уроках английского языка”.  Учитель русского языка и литературы Мутигуллин Ильшат Фандасович -  «Повышение познавательной активности на уроках истории и обществознания». </vt:lpstr>
      <vt:lpstr>Открытые уроки, внеклассные мероприятия 2013/2014 учебного года:                      </vt:lpstr>
      <vt:lpstr>Успехи педагогов и учащихся школы на муниципальном, республиканском, всероссийском, международном уровнях                          </vt:lpstr>
      <vt:lpstr>Естественно–математический цикл.       В ШМО естественно–математического цикла входят учителя следующих предметов: математика, информатика, физика, химия, биология, география. Методическая тема школьного методического объединения учителей естественно–математического цикла: «Повышение познавательной активности учащихся с применением ИКТ».  Цель методической работы:  - повышение качества учебно – воспитательного процесса за счет повышения познавательной активности  учащихся на уроках; - модернизация методики обучения предметам, с внедрением новых и современный ИКТ.  Задачи методического объединения:  - поиск и использование современных методик преподавания предметов; - совершенствование работы для разностороннего развития детей; - анализировать результаты педагогической деятельность.  </vt:lpstr>
      <vt:lpstr>Методические темы учителей:  Учитель математики и физики Ниязбаев Василий Исмаилжанович – «Повышение познавательной активности учащихся на уроках математики и физики»; Учитель математики и информатики Заляева Резида Мисбаховна – «Развитие познавательных способностей учащихся на уроках математики и информатики»; Учитель географии Тимбаков Зуфар Талгатович – «Развитие познавательной активности  на уроках географии»;  Учитель химии и биологии Хамидуллина Милауша Анваровна – «Использование ИКТ и ЦОР на уроках химии и биологии».  </vt:lpstr>
      <vt:lpstr>Спортивно - художественный  цикл. В ШМО спортивно-художественного  цикла входят учителя следующих предметов: технологии, изобразительного искусства, музыки, физкультуры.            Методическая тема школьного методического объединения учителей спортивно - художественного  цикла: «Развитие нравственной, гармоничной, физически-здоровой личности, способной к творчеству и самоопределению». Цель работы ШМО: Непрерывное совершенствование уровня педагогического мастерства учителей, их эрудиции и   компетентности в области современных технологий. Задачи ШМО: Обеспечение высокого методического уровня проведения всех видов занятий. Повышение профессиональной квалификации учителей. Выявление, обобщение и распространение положительного педагогического опыта творчески работающих учителей. Совершенствование работы учителей на основе личностно – ориентированного  обучения с разными категориями учащихся. </vt:lpstr>
      <vt:lpstr>Методические темы учителей:  Сулейманова Регина Ринатовна (учитель технологии) - «Использование игровых технологий на уроках технологии». Тимбаков Зуфар Талгатович (учитель физкультуры) - «Развитие физических качеств и способностей, совершенствования функциональных возможностей организма, укрепление индивидуального здоровья». Мутигуллин Ильшат Фандасович (учитель физкультуры) - «Повышение познавательной активности учащихся в условиях модернизации образования». Самигуллина Гульсум Маликовна (учитель музыки) - «Использование методов и приёмов арт-терапии на уроках музыки» и (учитель физкультуры начальных классов)  «Развитие спортивных способностей школьников на уроках физкультуры». Сулейманова Регина Ринатовна (учитель ИЗО) - «Развитие творческих способностей учащихся на уроках изобразительного искусства». Марданшин Айдар Илзирович (учитель ОБЖ) - «Воспитание патриотического духа и владение навыками чрезвычайного характера». </vt:lpstr>
      <vt:lpstr>Результатом работы учителей технологии, ИЗО, музыки, физкультуры и ОБЖ над единой методической темой стало проведение открытых уроков, подготовка  учащихся к различным Республиканским и районным, олимпиадам, конкурсам и достижение ими нижеперечисленных результатов: -  Объявлена благодарность  Азнакаевским РО РОСТО (ДОСААФ) за подготовку участников Республиканского слета военно – патриотических клубов 2013г.  – Самигуллиной Гульсум Маликовне. - Почетной грамотой Рескомпрофсоюза работников народного образования и науки РФ за активное участие жизни профсоюза награждена Сулейманова Регина Ринатовна. - Дипломом за 1 место в III Всероссийском конкурсе поделок «Зимнее вдохновение» была награждена ученица 9 класса Мубаракшина Рузиля Насимовна – руководитель учитель технологии и ИЗО Сулейманова Регина Ринатовна – 2014г. - Дипломом за 1 место III Всероссийском конкурсе поделок «Зимнее вдохновение» был награжден ученик 3 класса Кашапов Ильнар Ильсурович – руководитель учитель технологии и ИЗО Сулейманова Регина Ринатовна – 2014г. - Грамотой за 2 место в Республиканском конкурсе «Сохраним елочку красавицу» была награждена ученица 9 класса Рахманова Диляра. </vt:lpstr>
      <vt:lpstr>Учителя методических объединений в течение года активно участвуют в мероприятиях городского уровня (августовское совещание, конференция, семинар); организуют и проводят школьный тур олимпиады; готовят учащихся к муниципальному этапу олимпиады; работают в системе управления (совещания при директоре, заместителе при директоре, оперативки); участвуют в работе педагогических и методических советов; составляют и оформляют документацию методических объединений (планы, отчеты); регулярно проходят курсовую подготовку; организуют работу по подготовке к аттестации (уточняют список аттестуемых педагогов в текущем году, оказывают методическую помощь); готовят и проводят заседания методических объдинений; изучают нормативные документы (методические письма МО и Н РФ и РТ по организации образовательного процесса, программы по предметам каждого года обучения; государственный стандарт образования); знакомят педагогических работников с новинками педагогической, психологической, методической и научно – популярной литературы; также знакомят учителей МО о новых управлениях в развитии общего, специального образования, о содержании образовательных программ, новых учебниках и учебно – методических комплектах разработанных на основании ФГОС нового поколения, нормативных и локальных актов; ведут информационную работу с учителями; планируют работу на весь учебный год; обсуждают и рассматривают учебную программу; согласовывают календарно-тематическое планирование учителей; планируют работу по подготовке учащихся 9 класса к сдаче ОГЭ; проводят предметные недели, пробные ОГЭ; используют электронные ресурсы; обмениваются опытом; подводят итоги окончания учебного года.           Методическая работа педагогов, в целом, включает в себя эффективную систему модернизации образования, совершенствование используемых инновационных технологий, результативность образовательного процесса. </vt:lpstr>
      <vt:lpstr>Инновационная деятельность </vt:lpstr>
      <vt:lpstr>Основные направления инновационной деятельности в школе. 1. Развитие системы управления школой  -  действует государственно-общественная форма управления;  - расширяется социальное партнерство;  - совершенствуется работа по формированию навыков анализа педагогической деятельности у всех педагогов школы. 2. Введение инноваций в содержание образования -  инновационные образовательные программы; -  современные образовательные технологии; -  экспериментальная деятельность педагогов; -  осуществление качественных изменений профессиональной и личностной компетенции учителя. </vt:lpstr>
      <vt:lpstr>3. Информатизация учебного процесса - школа оснащена современными ТСО; - активно используются информационно-коммуникационные образовательные технологии; - используются дистанционные методы обучения с использованием сети Интернет; 4. Совершенствование воспитательной системы школы - развивается система дополнительного образования - совершенствуется система ученического самоуправления - работает программа посещения музеев, выставок, театров, экскурсий, синхронизированная с этапами образования - ведется работа по созданию музея истории школы. 5. Сохранение и укрепление здоровья участников образовательного процесса - используются в образовательном процессе здоровьесберегающие технологии; - ведется мониторинг состояния здоровья учащихся. </vt:lpstr>
      <vt:lpstr>Основными задачами на 2013-2014 уч.год были:  1. Дальнейшее развитие информационной среды школы;  2. Продолжение комплексной автоматизации учебно-воспитательного процесса на основе компьютеризации, современного технического оснащения школы;  3. Повышение компьютерной грамотности педагогов, формирование ИКТ - компетентности через курсовую подготовку;  4. Создание необходимых условий для развития технологии интерактивного дистанционного обучения;  5. Обеспечение педагогов и учащимся доступом в Интернет для использования ресурсов образовательного назначения.  </vt:lpstr>
      <vt:lpstr>Материальная оснащенность школы цифровой техникой                  </vt:lpstr>
      <vt:lpstr>Презентация PowerPoint</vt:lpstr>
      <vt:lpstr>Интерактивное оборудование  В школе имеется интерактивное оборудование (интерактивная доска, проектор, ПК или ноутбук) установлено в 2 кабинетах (1 – кабинет информатики, 1 – русский язык).  Мультимедийное оборудование  Количество мультимедийного оборудования (экран, проектор, ПК или ноутбук) – 4 (кабинеты физики, химии, начальные классы, английского языка).  </vt:lpstr>
      <vt:lpstr>Размещение интерактивного оборудования и проекторов в класс-кабинетах   Начальные классы                    </vt:lpstr>
      <vt:lpstr>Кабинет физики                        </vt:lpstr>
      <vt:lpstr>Кабинет английского языка              </vt:lpstr>
      <vt:lpstr>Кабинет русского языка              </vt:lpstr>
      <vt:lpstr>Кабинет химии             </vt:lpstr>
      <vt:lpstr>Кабинет информатики              </vt:lpstr>
      <vt:lpstr>Внеклассные мероприятия  В МБОУ ООШ с.Асеево в 2014 году проведен единый урок безопасности в сети Интернет, общешкольный урок на тему «Час кода» в рамках акции тематического урока «Час кода в России». На этих уроках учитель информатики Заляева Р.М. рассказала о перспективах и карьерных возможностях в сфере информационных технологий.  Были обсуждены вопросы, волнующие молодых людей о предстоящем выборе  профессии, о востребованных профессиях XXI века, о повсеместном использовании информационных технологий (в быту и профессиональных сферах); обсудили темы, связанные с информационными технологиями (мобильные приложения, социальные сети, компьютерные игры). 3. Ученики попытались создать свою мини программу с помощью онлайн-тренажера на сайте и получили сертификат. </vt:lpstr>
      <vt:lpstr>Презентация PowerPoint</vt:lpstr>
      <vt:lpstr>Учителя МБОУ «ООШ с.Асеево» активно внедряют в учебный процесс электронно-образовательные ресурсы. В 2013-2014 учебном году учителя участвовали в Общероссийском проекте «Школа цифрового века».  Цель данного проекта: комплексное обеспечение образовательных учреждений предметно-методическими материалами по всем учебным дисциплинам и направлениям школьной жизни с адресной доставкой на современных носителях. Школа была отмечена за активное участие в проекте дипломом и грамотой. </vt:lpstr>
      <vt:lpstr>Презентация PowerPoint</vt:lpstr>
      <vt:lpstr>Школьный сайт На сайте Электронное образования РТ по ссылке https://edu.tatar.ru размещен сайт школы. На сайте отображается вся образовательно-воспитательная деятельность школы. Размещение официальных сайтов школ в сети интернет на современном этапе является ведущим средством обеспечения информационной открытости образовательной системы.  Цель создания сайта: поддержка процесса  информатизации в образовательном учреждении путем развития единого образовательного информационного пространства;  представление образовательного учреждения в Интернет - сообществе. Задачи: Обеспечение открытости деятельности школы  и освещение ее деятельности в сети Интернет. Создание условий для взаимодействия и информирования всех участников образовательного процесса: педагогов, учащихся и их родителей. Оперативное и объективное информирование о происходящих в школе процессах. Распространение педагогического опыта участников образовательного процесса. Формирование целостного позитивного образа образовательного пространства школы. Повышение роли информатизации образования. </vt:lpstr>
      <vt:lpstr>6. Воспитательная работа </vt:lpstr>
      <vt:lpstr>Воспитание педагогическим коллективом школы рассматривается в неразрывной связи с обучением. Организация воспитательной работы в школе подчинена главной идее - человек есть саморазвивающееся, самоопределяющееся, самореализующееся существо.  Цель воспитательной работы школы:  личностно-ориентированное воспитание, направленное на раскрытие, развитие и реализацию интеллектуально-духовных свойств личности учащихся.   В  2013-2014 учебном году коллектив школы решал следующие воспитательные задачи: формирование у школьников системы духовно-нравственных ценностей,  готовности к самостоятельному нравственному выбору;   организация ученического самоуправления, способствующего сплочению  школьного коллектива и реализации каждым школьником своей гражданской позиции;  формирование у школьников гражданской ответственности и правового самосознания; развитие познавательной и социальной  активности учащихся, воспитание ответственного отношения к учебе, сознательной  дисциплины, потребности в самосовершенствовании и самореализации; формирование основ культуры общения и построения межличностных отношений, развитие организаторских, партнерских и лидерских качеств, коммуникативных навыков;  воспитание самостоятельности и инициативности, приучение к различным видам общественной деятельности, развитие творческой индивидуальности и креативности; активное вовлечение родителей в процесс жизнедеятельности школы,      продолжение формирования системы работы с родителями и общественностью; качественное улучшение индивидуальной работы с учащимися группы риска, работы по охране детства, опекаемыми и другими социально незащищенными категориями детей.  </vt:lpstr>
      <vt:lpstr>Все школьные традиционные дела делились на общешкольные, классные и групповые.  Что же касается традиционных школьных дел, то все они прошли успешно, это:  "1 сентября - День Знаний" - торжественная линейка  "День Учителя"  "Праздник царицы Осени" "Пусть всегда будет мама" "Новогодние ёлки", "Новогодний бал" День защитника Отечества,  "Уроки Мужества" "Международный женский день - 8 Марта" "Нәүрүзбикә” "День птиц" Месячники по профилактике дорожного травматизма и правонарушений  "Войны не знали мы, но все же…" "День защиты детей" (по основам безопасности жизнедеятельности) "Последний звонок". </vt:lpstr>
      <vt:lpstr>Достижения  и работа над самообразованием учителей МБОУ «ООШ села Асеево» Азнааевского муниципального района РТ за 2014 год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Кроме этого, каждый второй учащийся школы принял участие во Всероссийских сетевых конкурсах и олимпиадах:  «Русский медвежонок», «Кенгуру», Британский бульдог». задачи воспитания в следующем учебном году – Активизировать  работу  среди  подростков  и  старших  школьников,  направленную  на  заботу  о  близких    и  пожилых  людях; Усилить  работу  по  развитию  у  школьников  чувства  любви  и  ответственности  за  своё  Отечество  и  свой  родной  край; Формировать  активную  жизненную  позицию,  осуществлять      личностное  развитие  в  процессе  взаимодействия  между  взрослыми  и  учащимися. Разнообразить  формы  работы  с  родителями  с  целью  привлечения  их  к  активному  участию  в  работе  педколлектива  и  внеклассных  мероприятиях  среди  школьников. В  течение  всего  года  заниматься профилактикой  наркомании,  табакокурения  и  алкоголизма; Вызывать  и  поддерживать  интерес  школьников  к  здоровому  образу  жизни  через  массовые  спортивные  мероприятия,  профилактические  беседы  и  экскурсии  в  природу; Воспитывать  экологическую  грамотность  школьников. </vt:lpstr>
      <vt:lpstr>7. Профилактика здорового образа жизни</vt:lpstr>
      <vt:lpstr>Воспитание здорового образа жизни В современных условиях одним из важнейших приоритетов обновления содержания образования является модернизация и развитие  физкультурно-спортивного направления деятельности школы.  Цель: создание наиболее благоприятных условий для сохранения и укрепления здоровья учащихся, формирования у  школьников отношения к здоровому образу жизни как к одному из главных путей в достижении успеха.  Были определены основные формы организации воспитательной деятельности: цикл классных часов «В 21 век без наркотиков», акция “Спорт как альтернатива пагубным привычкам»дни здоровья, встречи с медицинскими работниками,  спортивные праздники, спартакиады, соревнования, тематическая неделя «В здоровом теле - здоровый дух», конкурсы творческих работ «Здоровье в ваших руках», путешествия в мир природы. В прошедшем учебном году школьники приняли участие во многих районных   соревнованиях.  Повышению уровня физического здоровья детей способствовало сотрудничество со школами  района и области,  совместно с которыми систематически проводились Дни здоровья, спортивные соревнования и праздники.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Публичный доклад муниципального бюджетного  общеобразовательного учреждения «Основная общеобразовательная школа села Асеево» Азнакаевского муниципального района   Республики Татарстан за 2014 год </dc:title>
  <dc:creator>АЛЬБЕРТ</dc:creator>
  <cp:lastModifiedBy>Хайруллин</cp:lastModifiedBy>
  <cp:revision>20</cp:revision>
  <dcterms:created xsi:type="dcterms:W3CDTF">2015-01-23T04:16:38Z</dcterms:created>
  <dcterms:modified xsi:type="dcterms:W3CDTF">2015-02-09T11:49:19Z</dcterms:modified>
</cp:coreProperties>
</file>